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61" r:id="rId4"/>
    <p:sldId id="270" r:id="rId5"/>
    <p:sldId id="315" r:id="rId6"/>
    <p:sldId id="278" r:id="rId7"/>
    <p:sldId id="269" r:id="rId8"/>
    <p:sldId id="271" r:id="rId9"/>
    <p:sldId id="298" r:id="rId10"/>
    <p:sldId id="299" r:id="rId11"/>
    <p:sldId id="304" r:id="rId12"/>
    <p:sldId id="300" r:id="rId13"/>
    <p:sldId id="260" r:id="rId14"/>
    <p:sldId id="286" r:id="rId15"/>
    <p:sldId id="302" r:id="rId16"/>
    <p:sldId id="290" r:id="rId17"/>
    <p:sldId id="287" r:id="rId18"/>
    <p:sldId id="296" r:id="rId19"/>
    <p:sldId id="313" r:id="rId20"/>
    <p:sldId id="317" r:id="rId21"/>
    <p:sldId id="316" r:id="rId22"/>
    <p:sldId id="318" r:id="rId23"/>
    <p:sldId id="305" r:id="rId24"/>
    <p:sldId id="306" r:id="rId25"/>
    <p:sldId id="310" r:id="rId26"/>
    <p:sldId id="303" r:id="rId27"/>
    <p:sldId id="312" r:id="rId28"/>
    <p:sldId id="311" r:id="rId29"/>
    <p:sldId id="307" r:id="rId30"/>
    <p:sldId id="314" r:id="rId31"/>
    <p:sldId id="325" r:id="rId32"/>
  </p:sldIdLst>
  <p:sldSz cx="12192000" cy="6858000"/>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vey, Brett" initials="HB" lastIdx="1" clrIdx="0">
    <p:extLst>
      <p:ext uri="{19B8F6BF-5375-455C-9EA6-DF929625EA0E}">
        <p15:presenceInfo xmlns:p15="http://schemas.microsoft.com/office/powerpoint/2012/main" userId="S::wbh177@msstate.edu::af1bca26-09b9-4e12-b87f-3d2f1d5b52e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65" autoAdjust="0"/>
    <p:restoredTop sz="86444" autoAdjust="0"/>
  </p:normalViewPr>
  <p:slideViewPr>
    <p:cSldViewPr snapToGrid="0">
      <p:cViewPr varScale="1">
        <p:scale>
          <a:sx n="57" d="100"/>
          <a:sy n="57" d="100"/>
        </p:scale>
        <p:origin x="90" y="258"/>
      </p:cViewPr>
      <p:guideLst/>
    </p:cSldViewPr>
  </p:slideViewPr>
  <p:outlineViewPr>
    <p:cViewPr>
      <p:scale>
        <a:sx n="33" d="100"/>
        <a:sy n="33" d="100"/>
      </p:scale>
      <p:origin x="0" y="-5539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70FD8F-0050-42E3-8B3A-6ED7CFB9852E}"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DB5D7D5-6A1C-4ABC-8850-759A9D876047}">
      <dgm:prSet/>
      <dgm:spPr/>
      <dgm:t>
        <a:bodyPr/>
        <a:lstStyle/>
        <a:p>
          <a:pPr>
            <a:lnSpc>
              <a:spcPct val="100000"/>
            </a:lnSpc>
            <a:defRPr b="1"/>
          </a:pPr>
          <a:r>
            <a:rPr lang="en-US"/>
            <a:t>STATUTES</a:t>
          </a:r>
        </a:p>
      </dgm:t>
    </dgm:pt>
    <dgm:pt modelId="{D8874F40-D7B0-41DE-BB6F-A6014FEAB2D7}" type="parTrans" cxnId="{C5202EE1-10E9-4076-9D55-9E0CF8B152AF}">
      <dgm:prSet/>
      <dgm:spPr/>
      <dgm:t>
        <a:bodyPr/>
        <a:lstStyle/>
        <a:p>
          <a:endParaRPr lang="en-US"/>
        </a:p>
      </dgm:t>
    </dgm:pt>
    <dgm:pt modelId="{BD6E0A2E-99C8-4F5A-971A-CD211D1099FF}" type="sibTrans" cxnId="{C5202EE1-10E9-4076-9D55-9E0CF8B152AF}">
      <dgm:prSet/>
      <dgm:spPr/>
      <dgm:t>
        <a:bodyPr/>
        <a:lstStyle/>
        <a:p>
          <a:endParaRPr lang="en-US"/>
        </a:p>
      </dgm:t>
    </dgm:pt>
    <dgm:pt modelId="{96262926-A67D-4E4E-9515-5EBC67F0B634}">
      <dgm:prSet/>
      <dgm:spPr/>
      <dgm:t>
        <a:bodyPr/>
        <a:lstStyle/>
        <a:p>
          <a:pPr>
            <a:lnSpc>
              <a:spcPct val="100000"/>
            </a:lnSpc>
          </a:pPr>
          <a:r>
            <a:rPr lang="en-US"/>
            <a:t>TITLE IX (1972)</a:t>
          </a:r>
        </a:p>
        <a:p>
          <a:pPr>
            <a:lnSpc>
              <a:spcPct val="100000"/>
            </a:lnSpc>
          </a:pPr>
          <a:r>
            <a:rPr lang="en-US"/>
            <a:t>CAMPUS SAVE ACT/VAWA</a:t>
          </a:r>
        </a:p>
        <a:p>
          <a:pPr>
            <a:lnSpc>
              <a:spcPct val="100000"/>
            </a:lnSpc>
          </a:pPr>
          <a:r>
            <a:rPr lang="en-US"/>
            <a:t>CLERY ACT</a:t>
          </a:r>
        </a:p>
      </dgm:t>
    </dgm:pt>
    <dgm:pt modelId="{EC74E552-C501-4B0E-9400-E8B410F53D50}" type="parTrans" cxnId="{8C5B110A-FBC3-4CBF-BED2-413E87D4DAD5}">
      <dgm:prSet/>
      <dgm:spPr/>
      <dgm:t>
        <a:bodyPr/>
        <a:lstStyle/>
        <a:p>
          <a:endParaRPr lang="en-US"/>
        </a:p>
      </dgm:t>
    </dgm:pt>
    <dgm:pt modelId="{1DA7ACEB-F642-43C1-BCB5-F580B9B985B9}" type="sibTrans" cxnId="{8C5B110A-FBC3-4CBF-BED2-413E87D4DAD5}">
      <dgm:prSet/>
      <dgm:spPr/>
      <dgm:t>
        <a:bodyPr/>
        <a:lstStyle/>
        <a:p>
          <a:endParaRPr lang="en-US"/>
        </a:p>
      </dgm:t>
    </dgm:pt>
    <dgm:pt modelId="{C5146535-FD3D-4589-98A3-623B8DA4B8DB}">
      <dgm:prSet/>
      <dgm:spPr/>
      <dgm:t>
        <a:bodyPr/>
        <a:lstStyle/>
        <a:p>
          <a:pPr>
            <a:lnSpc>
              <a:spcPct val="100000"/>
            </a:lnSpc>
            <a:defRPr b="1"/>
          </a:pPr>
          <a:r>
            <a:rPr lang="en-US"/>
            <a:t>CASE LAW</a:t>
          </a:r>
        </a:p>
      </dgm:t>
    </dgm:pt>
    <dgm:pt modelId="{20848F78-EC70-4162-96CE-CC68006930F0}" type="parTrans" cxnId="{8EBF857E-7408-4941-91E4-293B0F59EEF7}">
      <dgm:prSet/>
      <dgm:spPr/>
      <dgm:t>
        <a:bodyPr/>
        <a:lstStyle/>
        <a:p>
          <a:endParaRPr lang="en-US"/>
        </a:p>
      </dgm:t>
    </dgm:pt>
    <dgm:pt modelId="{7A3CCAF8-AC3A-401E-AEDD-44BBC1AA9C31}" type="sibTrans" cxnId="{8EBF857E-7408-4941-91E4-293B0F59EEF7}">
      <dgm:prSet/>
      <dgm:spPr/>
      <dgm:t>
        <a:bodyPr/>
        <a:lstStyle/>
        <a:p>
          <a:endParaRPr lang="en-US"/>
        </a:p>
      </dgm:t>
    </dgm:pt>
    <dgm:pt modelId="{E80CA270-6C90-4E17-ACEA-46B56AD54DD1}">
      <dgm:prSet/>
      <dgm:spPr/>
      <dgm:t>
        <a:bodyPr/>
        <a:lstStyle/>
        <a:p>
          <a:pPr>
            <a:lnSpc>
              <a:spcPct val="100000"/>
            </a:lnSpc>
          </a:pPr>
          <a:r>
            <a:rPr lang="en-US" i="1"/>
            <a:t>GEBSER </a:t>
          </a:r>
          <a:r>
            <a:rPr lang="en-US" i="0"/>
            <a:t>(1998) and </a:t>
          </a:r>
          <a:r>
            <a:rPr lang="en-US" i="1"/>
            <a:t>DAVIS </a:t>
          </a:r>
          <a:r>
            <a:rPr lang="en-US" i="0"/>
            <a:t>(1999)</a:t>
          </a:r>
          <a:endParaRPr lang="en-US" i="1"/>
        </a:p>
      </dgm:t>
    </dgm:pt>
    <dgm:pt modelId="{7EEC8067-96EF-4BE0-8BE3-BA59ED78A31F}" type="parTrans" cxnId="{2DC28DF8-5C1B-4F53-A4C1-D5B63FB54BAF}">
      <dgm:prSet/>
      <dgm:spPr/>
      <dgm:t>
        <a:bodyPr/>
        <a:lstStyle/>
        <a:p>
          <a:endParaRPr lang="en-US"/>
        </a:p>
      </dgm:t>
    </dgm:pt>
    <dgm:pt modelId="{1AFE46E5-6B07-4894-8ECB-21BD7E7B8AF1}" type="sibTrans" cxnId="{2DC28DF8-5C1B-4F53-A4C1-D5B63FB54BAF}">
      <dgm:prSet/>
      <dgm:spPr/>
      <dgm:t>
        <a:bodyPr/>
        <a:lstStyle/>
        <a:p>
          <a:endParaRPr lang="en-US"/>
        </a:p>
      </dgm:t>
    </dgm:pt>
    <dgm:pt modelId="{09C152DA-7620-4852-8162-A77EC3609F3F}">
      <dgm:prSet/>
      <dgm:spPr/>
      <dgm:t>
        <a:bodyPr/>
        <a:lstStyle/>
        <a:p>
          <a:pPr>
            <a:lnSpc>
              <a:spcPct val="100000"/>
            </a:lnSpc>
            <a:defRPr b="1"/>
          </a:pPr>
          <a:r>
            <a:rPr lang="en-US"/>
            <a:t>GUIDANCE</a:t>
          </a:r>
        </a:p>
      </dgm:t>
    </dgm:pt>
    <dgm:pt modelId="{9F6D14C0-6C82-4CBD-8D6D-B0E117B6F2ED}" type="parTrans" cxnId="{23ECAC8B-17A4-4883-AA0E-06D66B7E788A}">
      <dgm:prSet/>
      <dgm:spPr/>
      <dgm:t>
        <a:bodyPr/>
        <a:lstStyle/>
        <a:p>
          <a:endParaRPr lang="en-US"/>
        </a:p>
      </dgm:t>
    </dgm:pt>
    <dgm:pt modelId="{0AE8D36D-0F0F-4206-AE39-0A2D73987B68}" type="sibTrans" cxnId="{23ECAC8B-17A4-4883-AA0E-06D66B7E788A}">
      <dgm:prSet/>
      <dgm:spPr/>
      <dgm:t>
        <a:bodyPr/>
        <a:lstStyle/>
        <a:p>
          <a:endParaRPr lang="en-US"/>
        </a:p>
      </dgm:t>
    </dgm:pt>
    <dgm:pt modelId="{6C8937BE-93F8-4DED-8538-1C601DAEBA66}">
      <dgm:prSet/>
      <dgm:spPr/>
      <dgm:t>
        <a:bodyPr/>
        <a:lstStyle/>
        <a:p>
          <a:pPr>
            <a:lnSpc>
              <a:spcPct val="100000"/>
            </a:lnSpc>
          </a:pPr>
          <a:r>
            <a:rPr lang="en-US"/>
            <a:t>2011 DEAR COLLEAGUE LETTER</a:t>
          </a:r>
        </a:p>
        <a:p>
          <a:pPr>
            <a:lnSpc>
              <a:spcPct val="100000"/>
            </a:lnSpc>
          </a:pPr>
          <a:r>
            <a:rPr lang="en-US"/>
            <a:t>2014 DEAR COLLEAGUE LETTER</a:t>
          </a:r>
        </a:p>
        <a:p>
          <a:pPr>
            <a:lnSpc>
              <a:spcPct val="100000"/>
            </a:lnSpc>
          </a:pPr>
          <a:r>
            <a:rPr lang="en-US"/>
            <a:t>RESOLUTION AGREEMENTS</a:t>
          </a:r>
        </a:p>
      </dgm:t>
    </dgm:pt>
    <dgm:pt modelId="{77D169C6-D77F-456D-B18B-D7BE016AD87A}" type="parTrans" cxnId="{FAA8D3DD-12E8-457D-9144-B037C5678347}">
      <dgm:prSet/>
      <dgm:spPr/>
      <dgm:t>
        <a:bodyPr/>
        <a:lstStyle/>
        <a:p>
          <a:endParaRPr lang="en-US"/>
        </a:p>
      </dgm:t>
    </dgm:pt>
    <dgm:pt modelId="{A97BE953-FA9D-4BA6-A92C-494DB1F3BA59}" type="sibTrans" cxnId="{FAA8D3DD-12E8-457D-9144-B037C5678347}">
      <dgm:prSet/>
      <dgm:spPr/>
      <dgm:t>
        <a:bodyPr/>
        <a:lstStyle/>
        <a:p>
          <a:endParaRPr lang="en-US"/>
        </a:p>
      </dgm:t>
    </dgm:pt>
    <dgm:pt modelId="{C607FFB6-0F75-4FCC-A3E1-F2C1979A0F85}" type="pres">
      <dgm:prSet presAssocID="{6A70FD8F-0050-42E3-8B3A-6ED7CFB9852E}" presName="root" presStyleCnt="0">
        <dgm:presLayoutVars>
          <dgm:dir/>
          <dgm:resizeHandles val="exact"/>
        </dgm:presLayoutVars>
      </dgm:prSet>
      <dgm:spPr/>
    </dgm:pt>
    <dgm:pt modelId="{E63334F9-AEDA-4197-BE00-C4824EECA396}" type="pres">
      <dgm:prSet presAssocID="{8DB5D7D5-6A1C-4ABC-8850-759A9D876047}" presName="compNode" presStyleCnt="0"/>
      <dgm:spPr/>
    </dgm:pt>
    <dgm:pt modelId="{BE9BDB53-764B-413E-A0B0-5D54A6198508}" type="pres">
      <dgm:prSet presAssocID="{8DB5D7D5-6A1C-4ABC-8850-759A9D87604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D17D59C4-FC46-4692-B0EF-3FA28EEF244A}" type="pres">
      <dgm:prSet presAssocID="{8DB5D7D5-6A1C-4ABC-8850-759A9D876047}" presName="iconSpace" presStyleCnt="0"/>
      <dgm:spPr/>
    </dgm:pt>
    <dgm:pt modelId="{112D8F2B-CEAF-4A39-8196-71906D5B750B}" type="pres">
      <dgm:prSet presAssocID="{8DB5D7D5-6A1C-4ABC-8850-759A9D876047}" presName="parTx" presStyleLbl="revTx" presStyleIdx="0" presStyleCnt="6">
        <dgm:presLayoutVars>
          <dgm:chMax val="0"/>
          <dgm:chPref val="0"/>
        </dgm:presLayoutVars>
      </dgm:prSet>
      <dgm:spPr/>
    </dgm:pt>
    <dgm:pt modelId="{A841119A-1BCA-4A5E-9AE1-9D6D0018A287}" type="pres">
      <dgm:prSet presAssocID="{8DB5D7D5-6A1C-4ABC-8850-759A9D876047}" presName="txSpace" presStyleCnt="0"/>
      <dgm:spPr/>
    </dgm:pt>
    <dgm:pt modelId="{3FFC1AC1-E1D6-460D-8EF0-E2BE44C2CB61}" type="pres">
      <dgm:prSet presAssocID="{8DB5D7D5-6A1C-4ABC-8850-759A9D876047}" presName="desTx" presStyleLbl="revTx" presStyleIdx="1" presStyleCnt="6">
        <dgm:presLayoutVars/>
      </dgm:prSet>
      <dgm:spPr/>
    </dgm:pt>
    <dgm:pt modelId="{391183F4-0608-4BC3-960A-0D9E2DB6ADA1}" type="pres">
      <dgm:prSet presAssocID="{BD6E0A2E-99C8-4F5A-971A-CD211D1099FF}" presName="sibTrans" presStyleCnt="0"/>
      <dgm:spPr/>
    </dgm:pt>
    <dgm:pt modelId="{9D335E8D-198E-4DDF-8A04-662D2B7E64E1}" type="pres">
      <dgm:prSet presAssocID="{C5146535-FD3D-4589-98A3-623B8DA4B8DB}" presName="compNode" presStyleCnt="0"/>
      <dgm:spPr/>
    </dgm:pt>
    <dgm:pt modelId="{B2AF8807-C3EA-4FFB-A81B-9B5DF8B2634B}" type="pres">
      <dgm:prSet presAssocID="{C5146535-FD3D-4589-98A3-623B8DA4B8DB}" presName="iconRect" presStyleLbl="node1" presStyleIdx="1" presStyleCnt="3" custLinFactNeighborX="11342" custLinFactNeighborY="-2849"/>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Court"/>
        </a:ext>
      </dgm:extLst>
    </dgm:pt>
    <dgm:pt modelId="{EADEAF65-DDA1-47DC-BF1C-3BDB9D38C3A1}" type="pres">
      <dgm:prSet presAssocID="{C5146535-FD3D-4589-98A3-623B8DA4B8DB}" presName="iconSpace" presStyleCnt="0"/>
      <dgm:spPr/>
    </dgm:pt>
    <dgm:pt modelId="{64276E37-0611-4479-BC3A-3930F510A15C}" type="pres">
      <dgm:prSet presAssocID="{C5146535-FD3D-4589-98A3-623B8DA4B8DB}" presName="parTx" presStyleLbl="revTx" presStyleIdx="2" presStyleCnt="6" custLinFactNeighborX="2294">
        <dgm:presLayoutVars>
          <dgm:chMax val="0"/>
          <dgm:chPref val="0"/>
        </dgm:presLayoutVars>
      </dgm:prSet>
      <dgm:spPr/>
    </dgm:pt>
    <dgm:pt modelId="{6F559F64-F1A6-4CA4-9B29-C2B716AB6BE3}" type="pres">
      <dgm:prSet presAssocID="{C5146535-FD3D-4589-98A3-623B8DA4B8DB}" presName="txSpace" presStyleCnt="0"/>
      <dgm:spPr/>
    </dgm:pt>
    <dgm:pt modelId="{D513561E-51C9-49F7-B1D6-E2DE113C822F}" type="pres">
      <dgm:prSet presAssocID="{C5146535-FD3D-4589-98A3-623B8DA4B8DB}" presName="desTx" presStyleLbl="revTx" presStyleIdx="3" presStyleCnt="6">
        <dgm:presLayoutVars/>
      </dgm:prSet>
      <dgm:spPr/>
    </dgm:pt>
    <dgm:pt modelId="{B27B0914-25CF-411E-A87A-C7A9C164C3C3}" type="pres">
      <dgm:prSet presAssocID="{7A3CCAF8-AC3A-401E-AEDD-44BBC1AA9C31}" presName="sibTrans" presStyleCnt="0"/>
      <dgm:spPr/>
    </dgm:pt>
    <dgm:pt modelId="{0278452F-83BB-4F7D-8345-F7023FA5228A}" type="pres">
      <dgm:prSet presAssocID="{09C152DA-7620-4852-8162-A77EC3609F3F}" presName="compNode" presStyleCnt="0"/>
      <dgm:spPr/>
    </dgm:pt>
    <dgm:pt modelId="{EC0BAC78-F957-426A-852D-C070A2315839}" type="pres">
      <dgm:prSet presAssocID="{09C152DA-7620-4852-8162-A77EC3609F3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pen envelope"/>
        </a:ext>
      </dgm:extLst>
    </dgm:pt>
    <dgm:pt modelId="{7B8BFA8A-836C-4583-A5D1-3A0310D73AA8}" type="pres">
      <dgm:prSet presAssocID="{09C152DA-7620-4852-8162-A77EC3609F3F}" presName="iconSpace" presStyleCnt="0"/>
      <dgm:spPr/>
    </dgm:pt>
    <dgm:pt modelId="{2C326A75-E0F2-4BED-8DD3-2B55C58913BB}" type="pres">
      <dgm:prSet presAssocID="{09C152DA-7620-4852-8162-A77EC3609F3F}" presName="parTx" presStyleLbl="revTx" presStyleIdx="4" presStyleCnt="6" custLinFactNeighborX="2549" custLinFactNeighborY="-3399">
        <dgm:presLayoutVars>
          <dgm:chMax val="0"/>
          <dgm:chPref val="0"/>
        </dgm:presLayoutVars>
      </dgm:prSet>
      <dgm:spPr/>
    </dgm:pt>
    <dgm:pt modelId="{10402B15-DE3C-47E2-8827-19DD7D7FB787}" type="pres">
      <dgm:prSet presAssocID="{09C152DA-7620-4852-8162-A77EC3609F3F}" presName="txSpace" presStyleCnt="0"/>
      <dgm:spPr/>
    </dgm:pt>
    <dgm:pt modelId="{4F2A86FE-0842-4BEA-B8BD-FBBB2F4F84C5}" type="pres">
      <dgm:prSet presAssocID="{09C152DA-7620-4852-8162-A77EC3609F3F}" presName="desTx" presStyleLbl="revTx" presStyleIdx="5" presStyleCnt="6">
        <dgm:presLayoutVars/>
      </dgm:prSet>
      <dgm:spPr/>
    </dgm:pt>
  </dgm:ptLst>
  <dgm:cxnLst>
    <dgm:cxn modelId="{8C5B110A-FBC3-4CBF-BED2-413E87D4DAD5}" srcId="{8DB5D7D5-6A1C-4ABC-8850-759A9D876047}" destId="{96262926-A67D-4E4E-9515-5EBC67F0B634}" srcOrd="0" destOrd="0" parTransId="{EC74E552-C501-4B0E-9400-E8B410F53D50}" sibTransId="{1DA7ACEB-F642-43C1-BCB5-F580B9B985B9}"/>
    <dgm:cxn modelId="{C1C93317-4100-4466-A71A-93F118D1FA5B}" type="presOf" srcId="{96262926-A67D-4E4E-9515-5EBC67F0B634}" destId="{3FFC1AC1-E1D6-460D-8EF0-E2BE44C2CB61}" srcOrd="0" destOrd="0" presId="urn:microsoft.com/office/officeart/2018/5/layout/CenteredIconLabelDescriptionList"/>
    <dgm:cxn modelId="{8EBF857E-7408-4941-91E4-293B0F59EEF7}" srcId="{6A70FD8F-0050-42E3-8B3A-6ED7CFB9852E}" destId="{C5146535-FD3D-4589-98A3-623B8DA4B8DB}" srcOrd="1" destOrd="0" parTransId="{20848F78-EC70-4162-96CE-CC68006930F0}" sibTransId="{7A3CCAF8-AC3A-401E-AEDD-44BBC1AA9C31}"/>
    <dgm:cxn modelId="{23ECAC8B-17A4-4883-AA0E-06D66B7E788A}" srcId="{6A70FD8F-0050-42E3-8B3A-6ED7CFB9852E}" destId="{09C152DA-7620-4852-8162-A77EC3609F3F}" srcOrd="2" destOrd="0" parTransId="{9F6D14C0-6C82-4CBD-8D6D-B0E117B6F2ED}" sibTransId="{0AE8D36D-0F0F-4206-AE39-0A2D73987B68}"/>
    <dgm:cxn modelId="{110AD991-B19C-4E89-9A68-C64F61D9EBB3}" type="presOf" srcId="{6C8937BE-93F8-4DED-8538-1C601DAEBA66}" destId="{4F2A86FE-0842-4BEA-B8BD-FBBB2F4F84C5}" srcOrd="0" destOrd="0" presId="urn:microsoft.com/office/officeart/2018/5/layout/CenteredIconLabelDescriptionList"/>
    <dgm:cxn modelId="{E9D337BA-E21E-4603-AD26-179CFF2B0F2D}" type="presOf" srcId="{C5146535-FD3D-4589-98A3-623B8DA4B8DB}" destId="{64276E37-0611-4479-BC3A-3930F510A15C}" srcOrd="0" destOrd="0" presId="urn:microsoft.com/office/officeart/2018/5/layout/CenteredIconLabelDescriptionList"/>
    <dgm:cxn modelId="{B2A58CC9-A21E-46D9-85E4-C1A273DF3755}" type="presOf" srcId="{6A70FD8F-0050-42E3-8B3A-6ED7CFB9852E}" destId="{C607FFB6-0F75-4FCC-A3E1-F2C1979A0F85}" srcOrd="0" destOrd="0" presId="urn:microsoft.com/office/officeart/2018/5/layout/CenteredIconLabelDescriptionList"/>
    <dgm:cxn modelId="{FAA8D3DD-12E8-457D-9144-B037C5678347}" srcId="{09C152DA-7620-4852-8162-A77EC3609F3F}" destId="{6C8937BE-93F8-4DED-8538-1C601DAEBA66}" srcOrd="0" destOrd="0" parTransId="{77D169C6-D77F-456D-B18B-D7BE016AD87A}" sibTransId="{A97BE953-FA9D-4BA6-A92C-494DB1F3BA59}"/>
    <dgm:cxn modelId="{C5202EE1-10E9-4076-9D55-9E0CF8B152AF}" srcId="{6A70FD8F-0050-42E3-8B3A-6ED7CFB9852E}" destId="{8DB5D7D5-6A1C-4ABC-8850-759A9D876047}" srcOrd="0" destOrd="0" parTransId="{D8874F40-D7B0-41DE-BB6F-A6014FEAB2D7}" sibTransId="{BD6E0A2E-99C8-4F5A-971A-CD211D1099FF}"/>
    <dgm:cxn modelId="{E8B079EF-3952-4349-8DFD-279AE5DB36C5}" type="presOf" srcId="{E80CA270-6C90-4E17-ACEA-46B56AD54DD1}" destId="{D513561E-51C9-49F7-B1D6-E2DE113C822F}" srcOrd="0" destOrd="0" presId="urn:microsoft.com/office/officeart/2018/5/layout/CenteredIconLabelDescriptionList"/>
    <dgm:cxn modelId="{624013F0-3520-4BD1-863E-1B30AD9D9F35}" type="presOf" srcId="{8DB5D7D5-6A1C-4ABC-8850-759A9D876047}" destId="{112D8F2B-CEAF-4A39-8196-71906D5B750B}" srcOrd="0" destOrd="0" presId="urn:microsoft.com/office/officeart/2018/5/layout/CenteredIconLabelDescriptionList"/>
    <dgm:cxn modelId="{2DC28DF8-5C1B-4F53-A4C1-D5B63FB54BAF}" srcId="{C5146535-FD3D-4589-98A3-623B8DA4B8DB}" destId="{E80CA270-6C90-4E17-ACEA-46B56AD54DD1}" srcOrd="0" destOrd="0" parTransId="{7EEC8067-96EF-4BE0-8BE3-BA59ED78A31F}" sibTransId="{1AFE46E5-6B07-4894-8ECB-21BD7E7B8AF1}"/>
    <dgm:cxn modelId="{FAE0F3FA-8CEC-4E3A-A08F-8584864C2D3A}" type="presOf" srcId="{09C152DA-7620-4852-8162-A77EC3609F3F}" destId="{2C326A75-E0F2-4BED-8DD3-2B55C58913BB}" srcOrd="0" destOrd="0" presId="urn:microsoft.com/office/officeart/2018/5/layout/CenteredIconLabelDescriptionList"/>
    <dgm:cxn modelId="{58544CD1-13C2-4E9D-A201-9F96B2393BDE}" type="presParOf" srcId="{C607FFB6-0F75-4FCC-A3E1-F2C1979A0F85}" destId="{E63334F9-AEDA-4197-BE00-C4824EECA396}" srcOrd="0" destOrd="0" presId="urn:microsoft.com/office/officeart/2018/5/layout/CenteredIconLabelDescriptionList"/>
    <dgm:cxn modelId="{F3C7DBA4-A784-4D91-ABA8-894079634989}" type="presParOf" srcId="{E63334F9-AEDA-4197-BE00-C4824EECA396}" destId="{BE9BDB53-764B-413E-A0B0-5D54A6198508}" srcOrd="0" destOrd="0" presId="urn:microsoft.com/office/officeart/2018/5/layout/CenteredIconLabelDescriptionList"/>
    <dgm:cxn modelId="{DC11E2EC-1E94-4592-AA51-C136AE17514B}" type="presParOf" srcId="{E63334F9-AEDA-4197-BE00-C4824EECA396}" destId="{D17D59C4-FC46-4692-B0EF-3FA28EEF244A}" srcOrd="1" destOrd="0" presId="urn:microsoft.com/office/officeart/2018/5/layout/CenteredIconLabelDescriptionList"/>
    <dgm:cxn modelId="{448F97AC-B104-4690-BA17-D90C3E8579AF}" type="presParOf" srcId="{E63334F9-AEDA-4197-BE00-C4824EECA396}" destId="{112D8F2B-CEAF-4A39-8196-71906D5B750B}" srcOrd="2" destOrd="0" presId="urn:microsoft.com/office/officeart/2018/5/layout/CenteredIconLabelDescriptionList"/>
    <dgm:cxn modelId="{F602AD67-D899-4A23-B952-38A98A2944C9}" type="presParOf" srcId="{E63334F9-AEDA-4197-BE00-C4824EECA396}" destId="{A841119A-1BCA-4A5E-9AE1-9D6D0018A287}" srcOrd="3" destOrd="0" presId="urn:microsoft.com/office/officeart/2018/5/layout/CenteredIconLabelDescriptionList"/>
    <dgm:cxn modelId="{2B356212-FDB6-4F11-8BD7-62EB58C7E68D}" type="presParOf" srcId="{E63334F9-AEDA-4197-BE00-C4824EECA396}" destId="{3FFC1AC1-E1D6-460D-8EF0-E2BE44C2CB61}" srcOrd="4" destOrd="0" presId="urn:microsoft.com/office/officeart/2018/5/layout/CenteredIconLabelDescriptionList"/>
    <dgm:cxn modelId="{48611D9F-5221-48C2-B66A-0A8D890C3DCD}" type="presParOf" srcId="{C607FFB6-0F75-4FCC-A3E1-F2C1979A0F85}" destId="{391183F4-0608-4BC3-960A-0D9E2DB6ADA1}" srcOrd="1" destOrd="0" presId="urn:microsoft.com/office/officeart/2018/5/layout/CenteredIconLabelDescriptionList"/>
    <dgm:cxn modelId="{D194A738-0810-4B34-8C4E-CEEEE31225AC}" type="presParOf" srcId="{C607FFB6-0F75-4FCC-A3E1-F2C1979A0F85}" destId="{9D335E8D-198E-4DDF-8A04-662D2B7E64E1}" srcOrd="2" destOrd="0" presId="urn:microsoft.com/office/officeart/2018/5/layout/CenteredIconLabelDescriptionList"/>
    <dgm:cxn modelId="{C2149A10-E411-4216-856B-FC6C1AEA5343}" type="presParOf" srcId="{9D335E8D-198E-4DDF-8A04-662D2B7E64E1}" destId="{B2AF8807-C3EA-4FFB-A81B-9B5DF8B2634B}" srcOrd="0" destOrd="0" presId="urn:microsoft.com/office/officeart/2018/5/layout/CenteredIconLabelDescriptionList"/>
    <dgm:cxn modelId="{DDD5B39A-4865-4DD6-B201-94FD7E5C68CF}" type="presParOf" srcId="{9D335E8D-198E-4DDF-8A04-662D2B7E64E1}" destId="{EADEAF65-DDA1-47DC-BF1C-3BDB9D38C3A1}" srcOrd="1" destOrd="0" presId="urn:microsoft.com/office/officeart/2018/5/layout/CenteredIconLabelDescriptionList"/>
    <dgm:cxn modelId="{30F307E7-3637-40EC-9360-FFCCA11B265A}" type="presParOf" srcId="{9D335E8D-198E-4DDF-8A04-662D2B7E64E1}" destId="{64276E37-0611-4479-BC3A-3930F510A15C}" srcOrd="2" destOrd="0" presId="urn:microsoft.com/office/officeart/2018/5/layout/CenteredIconLabelDescriptionList"/>
    <dgm:cxn modelId="{E673C539-74B1-48D0-937E-DB67ACBA02C6}" type="presParOf" srcId="{9D335E8D-198E-4DDF-8A04-662D2B7E64E1}" destId="{6F559F64-F1A6-4CA4-9B29-C2B716AB6BE3}" srcOrd="3" destOrd="0" presId="urn:microsoft.com/office/officeart/2018/5/layout/CenteredIconLabelDescriptionList"/>
    <dgm:cxn modelId="{2CD054BE-3343-4D50-A539-47EB3065FD5E}" type="presParOf" srcId="{9D335E8D-198E-4DDF-8A04-662D2B7E64E1}" destId="{D513561E-51C9-49F7-B1D6-E2DE113C822F}" srcOrd="4" destOrd="0" presId="urn:microsoft.com/office/officeart/2018/5/layout/CenteredIconLabelDescriptionList"/>
    <dgm:cxn modelId="{3DAE077C-4629-4FD6-B5F9-5D9C39E1A86A}" type="presParOf" srcId="{C607FFB6-0F75-4FCC-A3E1-F2C1979A0F85}" destId="{B27B0914-25CF-411E-A87A-C7A9C164C3C3}" srcOrd="3" destOrd="0" presId="urn:microsoft.com/office/officeart/2018/5/layout/CenteredIconLabelDescriptionList"/>
    <dgm:cxn modelId="{D0ABE839-B8AE-422D-8946-A11D6C21F75F}" type="presParOf" srcId="{C607FFB6-0F75-4FCC-A3E1-F2C1979A0F85}" destId="{0278452F-83BB-4F7D-8345-F7023FA5228A}" srcOrd="4" destOrd="0" presId="urn:microsoft.com/office/officeart/2018/5/layout/CenteredIconLabelDescriptionList"/>
    <dgm:cxn modelId="{C8A53780-401F-48EC-88CF-B37328386560}" type="presParOf" srcId="{0278452F-83BB-4F7D-8345-F7023FA5228A}" destId="{EC0BAC78-F957-426A-852D-C070A2315839}" srcOrd="0" destOrd="0" presId="urn:microsoft.com/office/officeart/2018/5/layout/CenteredIconLabelDescriptionList"/>
    <dgm:cxn modelId="{374EA021-A347-49BC-8516-A6218A7AEC8F}" type="presParOf" srcId="{0278452F-83BB-4F7D-8345-F7023FA5228A}" destId="{7B8BFA8A-836C-4583-A5D1-3A0310D73AA8}" srcOrd="1" destOrd="0" presId="urn:microsoft.com/office/officeart/2018/5/layout/CenteredIconLabelDescriptionList"/>
    <dgm:cxn modelId="{00333A29-ABFE-4B05-A9E9-F00DE04F3A1B}" type="presParOf" srcId="{0278452F-83BB-4F7D-8345-F7023FA5228A}" destId="{2C326A75-E0F2-4BED-8DD3-2B55C58913BB}" srcOrd="2" destOrd="0" presId="urn:microsoft.com/office/officeart/2018/5/layout/CenteredIconLabelDescriptionList"/>
    <dgm:cxn modelId="{3ABB647C-BE5B-480B-A06E-DE19B87A3220}" type="presParOf" srcId="{0278452F-83BB-4F7D-8345-F7023FA5228A}" destId="{10402B15-DE3C-47E2-8827-19DD7D7FB787}" srcOrd="3" destOrd="0" presId="urn:microsoft.com/office/officeart/2018/5/layout/CenteredIconLabelDescriptionList"/>
    <dgm:cxn modelId="{496F59FE-BE32-48E3-A5C2-D535B6BC6714}" type="presParOf" srcId="{0278452F-83BB-4F7D-8345-F7023FA5228A}" destId="{4F2A86FE-0842-4BEA-B8BD-FBBB2F4F84C5}"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70FD8F-0050-42E3-8B3A-6ED7CFB9852E}"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DB5D7D5-6A1C-4ABC-8850-759A9D876047}">
      <dgm:prSet/>
      <dgm:spPr/>
      <dgm:t>
        <a:bodyPr/>
        <a:lstStyle/>
        <a:p>
          <a:pPr>
            <a:lnSpc>
              <a:spcPct val="100000"/>
            </a:lnSpc>
            <a:defRPr b="1"/>
          </a:pPr>
          <a:r>
            <a:rPr lang="en-US"/>
            <a:t>STATUTES</a:t>
          </a:r>
        </a:p>
      </dgm:t>
    </dgm:pt>
    <dgm:pt modelId="{D8874F40-D7B0-41DE-BB6F-A6014FEAB2D7}" type="parTrans" cxnId="{C5202EE1-10E9-4076-9D55-9E0CF8B152AF}">
      <dgm:prSet/>
      <dgm:spPr/>
      <dgm:t>
        <a:bodyPr/>
        <a:lstStyle/>
        <a:p>
          <a:endParaRPr lang="en-US"/>
        </a:p>
      </dgm:t>
    </dgm:pt>
    <dgm:pt modelId="{BD6E0A2E-99C8-4F5A-971A-CD211D1099FF}" type="sibTrans" cxnId="{C5202EE1-10E9-4076-9D55-9E0CF8B152AF}">
      <dgm:prSet/>
      <dgm:spPr/>
      <dgm:t>
        <a:bodyPr/>
        <a:lstStyle/>
        <a:p>
          <a:endParaRPr lang="en-US"/>
        </a:p>
      </dgm:t>
    </dgm:pt>
    <dgm:pt modelId="{96262926-A67D-4E4E-9515-5EBC67F0B634}">
      <dgm:prSet/>
      <dgm:spPr/>
      <dgm:t>
        <a:bodyPr/>
        <a:lstStyle/>
        <a:p>
          <a:pPr>
            <a:lnSpc>
              <a:spcPct val="100000"/>
            </a:lnSpc>
          </a:pPr>
          <a:r>
            <a:rPr lang="en-US" dirty="0"/>
            <a:t>TITLE IX (1972)</a:t>
          </a:r>
        </a:p>
        <a:p>
          <a:pPr>
            <a:lnSpc>
              <a:spcPct val="100000"/>
            </a:lnSpc>
          </a:pPr>
          <a:r>
            <a:rPr lang="en-US" dirty="0"/>
            <a:t>CAMPUS SAVE ACT/VAWA</a:t>
          </a:r>
        </a:p>
        <a:p>
          <a:pPr>
            <a:lnSpc>
              <a:spcPct val="100000"/>
            </a:lnSpc>
          </a:pPr>
          <a:r>
            <a:rPr lang="en-US" dirty="0"/>
            <a:t>CLERY ACT</a:t>
          </a:r>
        </a:p>
      </dgm:t>
    </dgm:pt>
    <dgm:pt modelId="{EC74E552-C501-4B0E-9400-E8B410F53D50}" type="parTrans" cxnId="{8C5B110A-FBC3-4CBF-BED2-413E87D4DAD5}">
      <dgm:prSet/>
      <dgm:spPr/>
      <dgm:t>
        <a:bodyPr/>
        <a:lstStyle/>
        <a:p>
          <a:endParaRPr lang="en-US"/>
        </a:p>
      </dgm:t>
    </dgm:pt>
    <dgm:pt modelId="{1DA7ACEB-F642-43C1-BCB5-F580B9B985B9}" type="sibTrans" cxnId="{8C5B110A-FBC3-4CBF-BED2-413E87D4DAD5}">
      <dgm:prSet/>
      <dgm:spPr/>
      <dgm:t>
        <a:bodyPr/>
        <a:lstStyle/>
        <a:p>
          <a:endParaRPr lang="en-US"/>
        </a:p>
      </dgm:t>
    </dgm:pt>
    <dgm:pt modelId="{C5146535-FD3D-4589-98A3-623B8DA4B8DB}">
      <dgm:prSet/>
      <dgm:spPr/>
      <dgm:t>
        <a:bodyPr/>
        <a:lstStyle/>
        <a:p>
          <a:pPr>
            <a:lnSpc>
              <a:spcPct val="100000"/>
            </a:lnSpc>
            <a:defRPr b="1"/>
          </a:pPr>
          <a:r>
            <a:rPr lang="en-US" dirty="0"/>
            <a:t>CASE LAW</a:t>
          </a:r>
        </a:p>
      </dgm:t>
    </dgm:pt>
    <dgm:pt modelId="{20848F78-EC70-4162-96CE-CC68006930F0}" type="parTrans" cxnId="{8EBF857E-7408-4941-91E4-293B0F59EEF7}">
      <dgm:prSet/>
      <dgm:spPr/>
      <dgm:t>
        <a:bodyPr/>
        <a:lstStyle/>
        <a:p>
          <a:endParaRPr lang="en-US"/>
        </a:p>
      </dgm:t>
    </dgm:pt>
    <dgm:pt modelId="{7A3CCAF8-AC3A-401E-AEDD-44BBC1AA9C31}" type="sibTrans" cxnId="{8EBF857E-7408-4941-91E4-293B0F59EEF7}">
      <dgm:prSet/>
      <dgm:spPr/>
      <dgm:t>
        <a:bodyPr/>
        <a:lstStyle/>
        <a:p>
          <a:endParaRPr lang="en-US"/>
        </a:p>
      </dgm:t>
    </dgm:pt>
    <dgm:pt modelId="{E80CA270-6C90-4E17-ACEA-46B56AD54DD1}">
      <dgm:prSet/>
      <dgm:spPr/>
      <dgm:t>
        <a:bodyPr/>
        <a:lstStyle/>
        <a:p>
          <a:pPr>
            <a:lnSpc>
              <a:spcPct val="100000"/>
            </a:lnSpc>
          </a:pPr>
          <a:r>
            <a:rPr lang="en-US" i="1"/>
            <a:t>GEBSER </a:t>
          </a:r>
          <a:r>
            <a:rPr lang="en-US" i="0"/>
            <a:t>(1998) and </a:t>
          </a:r>
          <a:r>
            <a:rPr lang="en-US" i="1"/>
            <a:t>DAVIS </a:t>
          </a:r>
          <a:r>
            <a:rPr lang="en-US" i="0"/>
            <a:t>(1999)</a:t>
          </a:r>
          <a:endParaRPr lang="en-US" i="1"/>
        </a:p>
      </dgm:t>
    </dgm:pt>
    <dgm:pt modelId="{7EEC8067-96EF-4BE0-8BE3-BA59ED78A31F}" type="parTrans" cxnId="{2DC28DF8-5C1B-4F53-A4C1-D5B63FB54BAF}">
      <dgm:prSet/>
      <dgm:spPr/>
      <dgm:t>
        <a:bodyPr/>
        <a:lstStyle/>
        <a:p>
          <a:endParaRPr lang="en-US"/>
        </a:p>
      </dgm:t>
    </dgm:pt>
    <dgm:pt modelId="{1AFE46E5-6B07-4894-8ECB-21BD7E7B8AF1}" type="sibTrans" cxnId="{2DC28DF8-5C1B-4F53-A4C1-D5B63FB54BAF}">
      <dgm:prSet/>
      <dgm:spPr/>
      <dgm:t>
        <a:bodyPr/>
        <a:lstStyle/>
        <a:p>
          <a:endParaRPr lang="en-US"/>
        </a:p>
      </dgm:t>
    </dgm:pt>
    <dgm:pt modelId="{09C152DA-7620-4852-8162-A77EC3609F3F}">
      <dgm:prSet/>
      <dgm:spPr/>
      <dgm:t>
        <a:bodyPr/>
        <a:lstStyle/>
        <a:p>
          <a:pPr>
            <a:lnSpc>
              <a:spcPct val="100000"/>
            </a:lnSpc>
            <a:defRPr b="1"/>
          </a:pPr>
          <a:r>
            <a:rPr lang="en-US"/>
            <a:t>REGULATIONS</a:t>
          </a:r>
        </a:p>
      </dgm:t>
    </dgm:pt>
    <dgm:pt modelId="{9F6D14C0-6C82-4CBD-8D6D-B0E117B6F2ED}" type="parTrans" cxnId="{23ECAC8B-17A4-4883-AA0E-06D66B7E788A}">
      <dgm:prSet/>
      <dgm:spPr/>
      <dgm:t>
        <a:bodyPr/>
        <a:lstStyle/>
        <a:p>
          <a:endParaRPr lang="en-US"/>
        </a:p>
      </dgm:t>
    </dgm:pt>
    <dgm:pt modelId="{0AE8D36D-0F0F-4206-AE39-0A2D73987B68}" type="sibTrans" cxnId="{23ECAC8B-17A4-4883-AA0E-06D66B7E788A}">
      <dgm:prSet/>
      <dgm:spPr/>
      <dgm:t>
        <a:bodyPr/>
        <a:lstStyle/>
        <a:p>
          <a:endParaRPr lang="en-US"/>
        </a:p>
      </dgm:t>
    </dgm:pt>
    <dgm:pt modelId="{6C8937BE-93F8-4DED-8538-1C601DAEBA66}">
      <dgm:prSet/>
      <dgm:spPr/>
      <dgm:t>
        <a:bodyPr/>
        <a:lstStyle/>
        <a:p>
          <a:pPr>
            <a:lnSpc>
              <a:spcPct val="100000"/>
            </a:lnSpc>
          </a:pPr>
          <a:r>
            <a:rPr lang="en-US" dirty="0"/>
            <a:t>2020 DOE REGULATIONS</a:t>
          </a:r>
        </a:p>
        <a:p>
          <a:pPr>
            <a:lnSpc>
              <a:spcPct val="100000"/>
            </a:lnSpc>
          </a:pPr>
          <a:r>
            <a:rPr lang="en-US" dirty="0"/>
            <a:t>(34 C.F.R. 106)</a:t>
          </a:r>
        </a:p>
      </dgm:t>
    </dgm:pt>
    <dgm:pt modelId="{77D169C6-D77F-456D-B18B-D7BE016AD87A}" type="parTrans" cxnId="{FAA8D3DD-12E8-457D-9144-B037C5678347}">
      <dgm:prSet/>
      <dgm:spPr/>
      <dgm:t>
        <a:bodyPr/>
        <a:lstStyle/>
        <a:p>
          <a:endParaRPr lang="en-US"/>
        </a:p>
      </dgm:t>
    </dgm:pt>
    <dgm:pt modelId="{A97BE953-FA9D-4BA6-A92C-494DB1F3BA59}" type="sibTrans" cxnId="{FAA8D3DD-12E8-457D-9144-B037C5678347}">
      <dgm:prSet/>
      <dgm:spPr/>
      <dgm:t>
        <a:bodyPr/>
        <a:lstStyle/>
        <a:p>
          <a:endParaRPr lang="en-US"/>
        </a:p>
      </dgm:t>
    </dgm:pt>
    <dgm:pt modelId="{C607FFB6-0F75-4FCC-A3E1-F2C1979A0F85}" type="pres">
      <dgm:prSet presAssocID="{6A70FD8F-0050-42E3-8B3A-6ED7CFB9852E}" presName="root" presStyleCnt="0">
        <dgm:presLayoutVars>
          <dgm:dir/>
          <dgm:resizeHandles val="exact"/>
        </dgm:presLayoutVars>
      </dgm:prSet>
      <dgm:spPr/>
    </dgm:pt>
    <dgm:pt modelId="{E63334F9-AEDA-4197-BE00-C4824EECA396}" type="pres">
      <dgm:prSet presAssocID="{8DB5D7D5-6A1C-4ABC-8850-759A9D876047}" presName="compNode" presStyleCnt="0"/>
      <dgm:spPr/>
    </dgm:pt>
    <dgm:pt modelId="{BE9BDB53-764B-413E-A0B0-5D54A6198508}" type="pres">
      <dgm:prSet presAssocID="{8DB5D7D5-6A1C-4ABC-8850-759A9D87604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D17D59C4-FC46-4692-B0EF-3FA28EEF244A}" type="pres">
      <dgm:prSet presAssocID="{8DB5D7D5-6A1C-4ABC-8850-759A9D876047}" presName="iconSpace" presStyleCnt="0"/>
      <dgm:spPr/>
    </dgm:pt>
    <dgm:pt modelId="{112D8F2B-CEAF-4A39-8196-71906D5B750B}" type="pres">
      <dgm:prSet presAssocID="{8DB5D7D5-6A1C-4ABC-8850-759A9D876047}" presName="parTx" presStyleLbl="revTx" presStyleIdx="0" presStyleCnt="6">
        <dgm:presLayoutVars>
          <dgm:chMax val="0"/>
          <dgm:chPref val="0"/>
        </dgm:presLayoutVars>
      </dgm:prSet>
      <dgm:spPr/>
    </dgm:pt>
    <dgm:pt modelId="{A841119A-1BCA-4A5E-9AE1-9D6D0018A287}" type="pres">
      <dgm:prSet presAssocID="{8DB5D7D5-6A1C-4ABC-8850-759A9D876047}" presName="txSpace" presStyleCnt="0"/>
      <dgm:spPr/>
    </dgm:pt>
    <dgm:pt modelId="{3FFC1AC1-E1D6-460D-8EF0-E2BE44C2CB61}" type="pres">
      <dgm:prSet presAssocID="{8DB5D7D5-6A1C-4ABC-8850-759A9D876047}" presName="desTx" presStyleLbl="revTx" presStyleIdx="1" presStyleCnt="6">
        <dgm:presLayoutVars/>
      </dgm:prSet>
      <dgm:spPr/>
    </dgm:pt>
    <dgm:pt modelId="{391183F4-0608-4BC3-960A-0D9E2DB6ADA1}" type="pres">
      <dgm:prSet presAssocID="{BD6E0A2E-99C8-4F5A-971A-CD211D1099FF}" presName="sibTrans" presStyleCnt="0"/>
      <dgm:spPr/>
    </dgm:pt>
    <dgm:pt modelId="{9D335E8D-198E-4DDF-8A04-662D2B7E64E1}" type="pres">
      <dgm:prSet presAssocID="{C5146535-FD3D-4589-98A3-623B8DA4B8DB}" presName="compNode" presStyleCnt="0"/>
      <dgm:spPr/>
    </dgm:pt>
    <dgm:pt modelId="{B2AF8807-C3EA-4FFB-A81B-9B5DF8B2634B}" type="pres">
      <dgm:prSet presAssocID="{C5146535-FD3D-4589-98A3-623B8DA4B8DB}" presName="iconRect" presStyleLbl="node1" presStyleIdx="1" presStyleCnt="3" custLinFactNeighborX="11342" custLinFactNeighborY="-2849"/>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Court"/>
        </a:ext>
      </dgm:extLst>
    </dgm:pt>
    <dgm:pt modelId="{EADEAF65-DDA1-47DC-BF1C-3BDB9D38C3A1}" type="pres">
      <dgm:prSet presAssocID="{C5146535-FD3D-4589-98A3-623B8DA4B8DB}" presName="iconSpace" presStyleCnt="0"/>
      <dgm:spPr/>
    </dgm:pt>
    <dgm:pt modelId="{64276E37-0611-4479-BC3A-3930F510A15C}" type="pres">
      <dgm:prSet presAssocID="{C5146535-FD3D-4589-98A3-623B8DA4B8DB}" presName="parTx" presStyleLbl="revTx" presStyleIdx="2" presStyleCnt="6" custLinFactNeighborX="2294">
        <dgm:presLayoutVars>
          <dgm:chMax val="0"/>
          <dgm:chPref val="0"/>
        </dgm:presLayoutVars>
      </dgm:prSet>
      <dgm:spPr/>
    </dgm:pt>
    <dgm:pt modelId="{6F559F64-F1A6-4CA4-9B29-C2B716AB6BE3}" type="pres">
      <dgm:prSet presAssocID="{C5146535-FD3D-4589-98A3-623B8DA4B8DB}" presName="txSpace" presStyleCnt="0"/>
      <dgm:spPr/>
    </dgm:pt>
    <dgm:pt modelId="{D513561E-51C9-49F7-B1D6-E2DE113C822F}" type="pres">
      <dgm:prSet presAssocID="{C5146535-FD3D-4589-98A3-623B8DA4B8DB}" presName="desTx" presStyleLbl="revTx" presStyleIdx="3" presStyleCnt="6">
        <dgm:presLayoutVars/>
      </dgm:prSet>
      <dgm:spPr/>
    </dgm:pt>
    <dgm:pt modelId="{B27B0914-25CF-411E-A87A-C7A9C164C3C3}" type="pres">
      <dgm:prSet presAssocID="{7A3CCAF8-AC3A-401E-AEDD-44BBC1AA9C31}" presName="sibTrans" presStyleCnt="0"/>
      <dgm:spPr/>
    </dgm:pt>
    <dgm:pt modelId="{0278452F-83BB-4F7D-8345-F7023FA5228A}" type="pres">
      <dgm:prSet presAssocID="{09C152DA-7620-4852-8162-A77EC3609F3F}" presName="compNode" presStyleCnt="0"/>
      <dgm:spPr/>
    </dgm:pt>
    <dgm:pt modelId="{EC0BAC78-F957-426A-852D-C070A2315839}" type="pres">
      <dgm:prSet presAssocID="{09C152DA-7620-4852-8162-A77EC3609F3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list"/>
        </a:ext>
      </dgm:extLst>
    </dgm:pt>
    <dgm:pt modelId="{7B8BFA8A-836C-4583-A5D1-3A0310D73AA8}" type="pres">
      <dgm:prSet presAssocID="{09C152DA-7620-4852-8162-A77EC3609F3F}" presName="iconSpace" presStyleCnt="0"/>
      <dgm:spPr/>
    </dgm:pt>
    <dgm:pt modelId="{2C326A75-E0F2-4BED-8DD3-2B55C58913BB}" type="pres">
      <dgm:prSet presAssocID="{09C152DA-7620-4852-8162-A77EC3609F3F}" presName="parTx" presStyleLbl="revTx" presStyleIdx="4" presStyleCnt="6" custLinFactNeighborX="2549" custLinFactNeighborY="-3399">
        <dgm:presLayoutVars>
          <dgm:chMax val="0"/>
          <dgm:chPref val="0"/>
        </dgm:presLayoutVars>
      </dgm:prSet>
      <dgm:spPr/>
    </dgm:pt>
    <dgm:pt modelId="{10402B15-DE3C-47E2-8827-19DD7D7FB787}" type="pres">
      <dgm:prSet presAssocID="{09C152DA-7620-4852-8162-A77EC3609F3F}" presName="txSpace" presStyleCnt="0"/>
      <dgm:spPr/>
    </dgm:pt>
    <dgm:pt modelId="{4F2A86FE-0842-4BEA-B8BD-FBBB2F4F84C5}" type="pres">
      <dgm:prSet presAssocID="{09C152DA-7620-4852-8162-A77EC3609F3F}" presName="desTx" presStyleLbl="revTx" presStyleIdx="5" presStyleCnt="6">
        <dgm:presLayoutVars/>
      </dgm:prSet>
      <dgm:spPr/>
    </dgm:pt>
  </dgm:ptLst>
  <dgm:cxnLst>
    <dgm:cxn modelId="{8C5B110A-FBC3-4CBF-BED2-413E87D4DAD5}" srcId="{8DB5D7D5-6A1C-4ABC-8850-759A9D876047}" destId="{96262926-A67D-4E4E-9515-5EBC67F0B634}" srcOrd="0" destOrd="0" parTransId="{EC74E552-C501-4B0E-9400-E8B410F53D50}" sibTransId="{1DA7ACEB-F642-43C1-BCB5-F580B9B985B9}"/>
    <dgm:cxn modelId="{C1C93317-4100-4466-A71A-93F118D1FA5B}" type="presOf" srcId="{96262926-A67D-4E4E-9515-5EBC67F0B634}" destId="{3FFC1AC1-E1D6-460D-8EF0-E2BE44C2CB61}" srcOrd="0" destOrd="0" presId="urn:microsoft.com/office/officeart/2018/5/layout/CenteredIconLabelDescriptionList"/>
    <dgm:cxn modelId="{8EBF857E-7408-4941-91E4-293B0F59EEF7}" srcId="{6A70FD8F-0050-42E3-8B3A-6ED7CFB9852E}" destId="{C5146535-FD3D-4589-98A3-623B8DA4B8DB}" srcOrd="1" destOrd="0" parTransId="{20848F78-EC70-4162-96CE-CC68006930F0}" sibTransId="{7A3CCAF8-AC3A-401E-AEDD-44BBC1AA9C31}"/>
    <dgm:cxn modelId="{23ECAC8B-17A4-4883-AA0E-06D66B7E788A}" srcId="{6A70FD8F-0050-42E3-8B3A-6ED7CFB9852E}" destId="{09C152DA-7620-4852-8162-A77EC3609F3F}" srcOrd="2" destOrd="0" parTransId="{9F6D14C0-6C82-4CBD-8D6D-B0E117B6F2ED}" sibTransId="{0AE8D36D-0F0F-4206-AE39-0A2D73987B68}"/>
    <dgm:cxn modelId="{110AD991-B19C-4E89-9A68-C64F61D9EBB3}" type="presOf" srcId="{6C8937BE-93F8-4DED-8538-1C601DAEBA66}" destId="{4F2A86FE-0842-4BEA-B8BD-FBBB2F4F84C5}" srcOrd="0" destOrd="0" presId="urn:microsoft.com/office/officeart/2018/5/layout/CenteredIconLabelDescriptionList"/>
    <dgm:cxn modelId="{E9D337BA-E21E-4603-AD26-179CFF2B0F2D}" type="presOf" srcId="{C5146535-FD3D-4589-98A3-623B8DA4B8DB}" destId="{64276E37-0611-4479-BC3A-3930F510A15C}" srcOrd="0" destOrd="0" presId="urn:microsoft.com/office/officeart/2018/5/layout/CenteredIconLabelDescriptionList"/>
    <dgm:cxn modelId="{B2A58CC9-A21E-46D9-85E4-C1A273DF3755}" type="presOf" srcId="{6A70FD8F-0050-42E3-8B3A-6ED7CFB9852E}" destId="{C607FFB6-0F75-4FCC-A3E1-F2C1979A0F85}" srcOrd="0" destOrd="0" presId="urn:microsoft.com/office/officeart/2018/5/layout/CenteredIconLabelDescriptionList"/>
    <dgm:cxn modelId="{FAA8D3DD-12E8-457D-9144-B037C5678347}" srcId="{09C152DA-7620-4852-8162-A77EC3609F3F}" destId="{6C8937BE-93F8-4DED-8538-1C601DAEBA66}" srcOrd="0" destOrd="0" parTransId="{77D169C6-D77F-456D-B18B-D7BE016AD87A}" sibTransId="{A97BE953-FA9D-4BA6-A92C-494DB1F3BA59}"/>
    <dgm:cxn modelId="{C5202EE1-10E9-4076-9D55-9E0CF8B152AF}" srcId="{6A70FD8F-0050-42E3-8B3A-6ED7CFB9852E}" destId="{8DB5D7D5-6A1C-4ABC-8850-759A9D876047}" srcOrd="0" destOrd="0" parTransId="{D8874F40-D7B0-41DE-BB6F-A6014FEAB2D7}" sibTransId="{BD6E0A2E-99C8-4F5A-971A-CD211D1099FF}"/>
    <dgm:cxn modelId="{E8B079EF-3952-4349-8DFD-279AE5DB36C5}" type="presOf" srcId="{E80CA270-6C90-4E17-ACEA-46B56AD54DD1}" destId="{D513561E-51C9-49F7-B1D6-E2DE113C822F}" srcOrd="0" destOrd="0" presId="urn:microsoft.com/office/officeart/2018/5/layout/CenteredIconLabelDescriptionList"/>
    <dgm:cxn modelId="{624013F0-3520-4BD1-863E-1B30AD9D9F35}" type="presOf" srcId="{8DB5D7D5-6A1C-4ABC-8850-759A9D876047}" destId="{112D8F2B-CEAF-4A39-8196-71906D5B750B}" srcOrd="0" destOrd="0" presId="urn:microsoft.com/office/officeart/2018/5/layout/CenteredIconLabelDescriptionList"/>
    <dgm:cxn modelId="{2DC28DF8-5C1B-4F53-A4C1-D5B63FB54BAF}" srcId="{C5146535-FD3D-4589-98A3-623B8DA4B8DB}" destId="{E80CA270-6C90-4E17-ACEA-46B56AD54DD1}" srcOrd="0" destOrd="0" parTransId="{7EEC8067-96EF-4BE0-8BE3-BA59ED78A31F}" sibTransId="{1AFE46E5-6B07-4894-8ECB-21BD7E7B8AF1}"/>
    <dgm:cxn modelId="{FAE0F3FA-8CEC-4E3A-A08F-8584864C2D3A}" type="presOf" srcId="{09C152DA-7620-4852-8162-A77EC3609F3F}" destId="{2C326A75-E0F2-4BED-8DD3-2B55C58913BB}" srcOrd="0" destOrd="0" presId="urn:microsoft.com/office/officeart/2018/5/layout/CenteredIconLabelDescriptionList"/>
    <dgm:cxn modelId="{58544CD1-13C2-4E9D-A201-9F96B2393BDE}" type="presParOf" srcId="{C607FFB6-0F75-4FCC-A3E1-F2C1979A0F85}" destId="{E63334F9-AEDA-4197-BE00-C4824EECA396}" srcOrd="0" destOrd="0" presId="urn:microsoft.com/office/officeart/2018/5/layout/CenteredIconLabelDescriptionList"/>
    <dgm:cxn modelId="{F3C7DBA4-A784-4D91-ABA8-894079634989}" type="presParOf" srcId="{E63334F9-AEDA-4197-BE00-C4824EECA396}" destId="{BE9BDB53-764B-413E-A0B0-5D54A6198508}" srcOrd="0" destOrd="0" presId="urn:microsoft.com/office/officeart/2018/5/layout/CenteredIconLabelDescriptionList"/>
    <dgm:cxn modelId="{DC11E2EC-1E94-4592-AA51-C136AE17514B}" type="presParOf" srcId="{E63334F9-AEDA-4197-BE00-C4824EECA396}" destId="{D17D59C4-FC46-4692-B0EF-3FA28EEF244A}" srcOrd="1" destOrd="0" presId="urn:microsoft.com/office/officeart/2018/5/layout/CenteredIconLabelDescriptionList"/>
    <dgm:cxn modelId="{448F97AC-B104-4690-BA17-D90C3E8579AF}" type="presParOf" srcId="{E63334F9-AEDA-4197-BE00-C4824EECA396}" destId="{112D8F2B-CEAF-4A39-8196-71906D5B750B}" srcOrd="2" destOrd="0" presId="urn:microsoft.com/office/officeart/2018/5/layout/CenteredIconLabelDescriptionList"/>
    <dgm:cxn modelId="{F602AD67-D899-4A23-B952-38A98A2944C9}" type="presParOf" srcId="{E63334F9-AEDA-4197-BE00-C4824EECA396}" destId="{A841119A-1BCA-4A5E-9AE1-9D6D0018A287}" srcOrd="3" destOrd="0" presId="urn:microsoft.com/office/officeart/2018/5/layout/CenteredIconLabelDescriptionList"/>
    <dgm:cxn modelId="{2B356212-FDB6-4F11-8BD7-62EB58C7E68D}" type="presParOf" srcId="{E63334F9-AEDA-4197-BE00-C4824EECA396}" destId="{3FFC1AC1-E1D6-460D-8EF0-E2BE44C2CB61}" srcOrd="4" destOrd="0" presId="urn:microsoft.com/office/officeart/2018/5/layout/CenteredIconLabelDescriptionList"/>
    <dgm:cxn modelId="{48611D9F-5221-48C2-B66A-0A8D890C3DCD}" type="presParOf" srcId="{C607FFB6-0F75-4FCC-A3E1-F2C1979A0F85}" destId="{391183F4-0608-4BC3-960A-0D9E2DB6ADA1}" srcOrd="1" destOrd="0" presId="urn:microsoft.com/office/officeart/2018/5/layout/CenteredIconLabelDescriptionList"/>
    <dgm:cxn modelId="{D194A738-0810-4B34-8C4E-CEEEE31225AC}" type="presParOf" srcId="{C607FFB6-0F75-4FCC-A3E1-F2C1979A0F85}" destId="{9D335E8D-198E-4DDF-8A04-662D2B7E64E1}" srcOrd="2" destOrd="0" presId="urn:microsoft.com/office/officeart/2018/5/layout/CenteredIconLabelDescriptionList"/>
    <dgm:cxn modelId="{C2149A10-E411-4216-856B-FC6C1AEA5343}" type="presParOf" srcId="{9D335E8D-198E-4DDF-8A04-662D2B7E64E1}" destId="{B2AF8807-C3EA-4FFB-A81B-9B5DF8B2634B}" srcOrd="0" destOrd="0" presId="urn:microsoft.com/office/officeart/2018/5/layout/CenteredIconLabelDescriptionList"/>
    <dgm:cxn modelId="{DDD5B39A-4865-4DD6-B201-94FD7E5C68CF}" type="presParOf" srcId="{9D335E8D-198E-4DDF-8A04-662D2B7E64E1}" destId="{EADEAF65-DDA1-47DC-BF1C-3BDB9D38C3A1}" srcOrd="1" destOrd="0" presId="urn:microsoft.com/office/officeart/2018/5/layout/CenteredIconLabelDescriptionList"/>
    <dgm:cxn modelId="{30F307E7-3637-40EC-9360-FFCCA11B265A}" type="presParOf" srcId="{9D335E8D-198E-4DDF-8A04-662D2B7E64E1}" destId="{64276E37-0611-4479-BC3A-3930F510A15C}" srcOrd="2" destOrd="0" presId="urn:microsoft.com/office/officeart/2018/5/layout/CenteredIconLabelDescriptionList"/>
    <dgm:cxn modelId="{E673C539-74B1-48D0-937E-DB67ACBA02C6}" type="presParOf" srcId="{9D335E8D-198E-4DDF-8A04-662D2B7E64E1}" destId="{6F559F64-F1A6-4CA4-9B29-C2B716AB6BE3}" srcOrd="3" destOrd="0" presId="urn:microsoft.com/office/officeart/2018/5/layout/CenteredIconLabelDescriptionList"/>
    <dgm:cxn modelId="{2CD054BE-3343-4D50-A539-47EB3065FD5E}" type="presParOf" srcId="{9D335E8D-198E-4DDF-8A04-662D2B7E64E1}" destId="{D513561E-51C9-49F7-B1D6-E2DE113C822F}" srcOrd="4" destOrd="0" presId="urn:microsoft.com/office/officeart/2018/5/layout/CenteredIconLabelDescriptionList"/>
    <dgm:cxn modelId="{3DAE077C-4629-4FD6-B5F9-5D9C39E1A86A}" type="presParOf" srcId="{C607FFB6-0F75-4FCC-A3E1-F2C1979A0F85}" destId="{B27B0914-25CF-411E-A87A-C7A9C164C3C3}" srcOrd="3" destOrd="0" presId="urn:microsoft.com/office/officeart/2018/5/layout/CenteredIconLabelDescriptionList"/>
    <dgm:cxn modelId="{D0ABE839-B8AE-422D-8946-A11D6C21F75F}" type="presParOf" srcId="{C607FFB6-0F75-4FCC-A3E1-F2C1979A0F85}" destId="{0278452F-83BB-4F7D-8345-F7023FA5228A}" srcOrd="4" destOrd="0" presId="urn:microsoft.com/office/officeart/2018/5/layout/CenteredIconLabelDescriptionList"/>
    <dgm:cxn modelId="{C8A53780-401F-48EC-88CF-B37328386560}" type="presParOf" srcId="{0278452F-83BB-4F7D-8345-F7023FA5228A}" destId="{EC0BAC78-F957-426A-852D-C070A2315839}" srcOrd="0" destOrd="0" presId="urn:microsoft.com/office/officeart/2018/5/layout/CenteredIconLabelDescriptionList"/>
    <dgm:cxn modelId="{374EA021-A347-49BC-8516-A6218A7AEC8F}" type="presParOf" srcId="{0278452F-83BB-4F7D-8345-F7023FA5228A}" destId="{7B8BFA8A-836C-4583-A5D1-3A0310D73AA8}" srcOrd="1" destOrd="0" presId="urn:microsoft.com/office/officeart/2018/5/layout/CenteredIconLabelDescriptionList"/>
    <dgm:cxn modelId="{00333A29-ABFE-4B05-A9E9-F00DE04F3A1B}" type="presParOf" srcId="{0278452F-83BB-4F7D-8345-F7023FA5228A}" destId="{2C326A75-E0F2-4BED-8DD3-2B55C58913BB}" srcOrd="2" destOrd="0" presId="urn:microsoft.com/office/officeart/2018/5/layout/CenteredIconLabelDescriptionList"/>
    <dgm:cxn modelId="{3ABB647C-BE5B-480B-A06E-DE19B87A3220}" type="presParOf" srcId="{0278452F-83BB-4F7D-8345-F7023FA5228A}" destId="{10402B15-DE3C-47E2-8827-19DD7D7FB787}" srcOrd="3" destOrd="0" presId="urn:microsoft.com/office/officeart/2018/5/layout/CenteredIconLabelDescriptionList"/>
    <dgm:cxn modelId="{496F59FE-BE32-48E3-A5C2-D535B6BC6714}" type="presParOf" srcId="{0278452F-83BB-4F7D-8345-F7023FA5228A}" destId="{4F2A86FE-0842-4BEA-B8BD-FBBB2F4F84C5}"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9BDB53-764B-413E-A0B0-5D54A6198508}">
      <dsp:nvSpPr>
        <dsp:cNvPr id="0" name=""/>
        <dsp:cNvSpPr/>
      </dsp:nvSpPr>
      <dsp:spPr>
        <a:xfrm>
          <a:off x="1072631" y="544391"/>
          <a:ext cx="1151718" cy="115171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12D8F2B-CEAF-4A39-8196-71906D5B750B}">
      <dsp:nvSpPr>
        <dsp:cNvPr id="0" name=""/>
        <dsp:cNvSpPr/>
      </dsp:nvSpPr>
      <dsp:spPr>
        <a:xfrm>
          <a:off x="3178" y="1813306"/>
          <a:ext cx="3290624" cy="493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511300">
            <a:lnSpc>
              <a:spcPct val="100000"/>
            </a:lnSpc>
            <a:spcBef>
              <a:spcPct val="0"/>
            </a:spcBef>
            <a:spcAft>
              <a:spcPct val="35000"/>
            </a:spcAft>
            <a:buNone/>
            <a:defRPr b="1"/>
          </a:pPr>
          <a:r>
            <a:rPr lang="en-US" sz="3400" kern="1200"/>
            <a:t>STATUTES</a:t>
          </a:r>
        </a:p>
      </dsp:txBody>
      <dsp:txXfrm>
        <a:off x="3178" y="1813306"/>
        <a:ext cx="3290624" cy="493593"/>
      </dsp:txXfrm>
    </dsp:sp>
    <dsp:sp modelId="{3FFC1AC1-E1D6-460D-8EF0-E2BE44C2CB61}">
      <dsp:nvSpPr>
        <dsp:cNvPr id="0" name=""/>
        <dsp:cNvSpPr/>
      </dsp:nvSpPr>
      <dsp:spPr>
        <a:xfrm>
          <a:off x="3178" y="2361410"/>
          <a:ext cx="3290624" cy="908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a:t>TITLE IX (1972)</a:t>
          </a:r>
        </a:p>
        <a:p>
          <a:pPr marL="0" lvl="0" indent="0" algn="ctr" defTabSz="755650">
            <a:lnSpc>
              <a:spcPct val="100000"/>
            </a:lnSpc>
            <a:spcBef>
              <a:spcPct val="0"/>
            </a:spcBef>
            <a:spcAft>
              <a:spcPct val="35000"/>
            </a:spcAft>
            <a:buNone/>
          </a:pPr>
          <a:r>
            <a:rPr lang="en-US" sz="1700" kern="1200"/>
            <a:t>CAMPUS SAVE ACT/VAWA</a:t>
          </a:r>
        </a:p>
        <a:p>
          <a:pPr marL="0" lvl="0" indent="0" algn="ctr" defTabSz="755650">
            <a:lnSpc>
              <a:spcPct val="100000"/>
            </a:lnSpc>
            <a:spcBef>
              <a:spcPct val="0"/>
            </a:spcBef>
            <a:spcAft>
              <a:spcPct val="35000"/>
            </a:spcAft>
            <a:buNone/>
          </a:pPr>
          <a:r>
            <a:rPr lang="en-US" sz="1700" kern="1200"/>
            <a:t>CLERY ACT</a:t>
          </a:r>
        </a:p>
      </dsp:txBody>
      <dsp:txXfrm>
        <a:off x="3178" y="2361410"/>
        <a:ext cx="3290624" cy="908478"/>
      </dsp:txXfrm>
    </dsp:sp>
    <dsp:sp modelId="{B2AF8807-C3EA-4FFB-A81B-9B5DF8B2634B}">
      <dsp:nvSpPr>
        <dsp:cNvPr id="0" name=""/>
        <dsp:cNvSpPr/>
      </dsp:nvSpPr>
      <dsp:spPr>
        <a:xfrm>
          <a:off x="5069743" y="511579"/>
          <a:ext cx="1151718" cy="115171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4276E37-0611-4479-BC3A-3930F510A15C}">
      <dsp:nvSpPr>
        <dsp:cNvPr id="0" name=""/>
        <dsp:cNvSpPr/>
      </dsp:nvSpPr>
      <dsp:spPr>
        <a:xfrm>
          <a:off x="3945149" y="1813306"/>
          <a:ext cx="3290624" cy="493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511300">
            <a:lnSpc>
              <a:spcPct val="100000"/>
            </a:lnSpc>
            <a:spcBef>
              <a:spcPct val="0"/>
            </a:spcBef>
            <a:spcAft>
              <a:spcPct val="35000"/>
            </a:spcAft>
            <a:buNone/>
            <a:defRPr b="1"/>
          </a:pPr>
          <a:r>
            <a:rPr lang="en-US" sz="3400" kern="1200"/>
            <a:t>CASE LAW</a:t>
          </a:r>
        </a:p>
      </dsp:txBody>
      <dsp:txXfrm>
        <a:off x="3945149" y="1813306"/>
        <a:ext cx="3290624" cy="493593"/>
      </dsp:txXfrm>
    </dsp:sp>
    <dsp:sp modelId="{D513561E-51C9-49F7-B1D6-E2DE113C822F}">
      <dsp:nvSpPr>
        <dsp:cNvPr id="0" name=""/>
        <dsp:cNvSpPr/>
      </dsp:nvSpPr>
      <dsp:spPr>
        <a:xfrm>
          <a:off x="3869662" y="2361410"/>
          <a:ext cx="3290624" cy="908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i="1" kern="1200"/>
            <a:t>GEBSER </a:t>
          </a:r>
          <a:r>
            <a:rPr lang="en-US" sz="1700" i="0" kern="1200"/>
            <a:t>(1998) and </a:t>
          </a:r>
          <a:r>
            <a:rPr lang="en-US" sz="1700" i="1" kern="1200"/>
            <a:t>DAVIS </a:t>
          </a:r>
          <a:r>
            <a:rPr lang="en-US" sz="1700" i="0" kern="1200"/>
            <a:t>(1999)</a:t>
          </a:r>
          <a:endParaRPr lang="en-US" sz="1700" i="1" kern="1200"/>
        </a:p>
      </dsp:txBody>
      <dsp:txXfrm>
        <a:off x="3869662" y="2361410"/>
        <a:ext cx="3290624" cy="908478"/>
      </dsp:txXfrm>
    </dsp:sp>
    <dsp:sp modelId="{EC0BAC78-F957-426A-852D-C070A2315839}">
      <dsp:nvSpPr>
        <dsp:cNvPr id="0" name=""/>
        <dsp:cNvSpPr/>
      </dsp:nvSpPr>
      <dsp:spPr>
        <a:xfrm>
          <a:off x="8805600" y="544391"/>
          <a:ext cx="1151718" cy="115171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C326A75-E0F2-4BED-8DD3-2B55C58913BB}">
      <dsp:nvSpPr>
        <dsp:cNvPr id="0" name=""/>
        <dsp:cNvSpPr/>
      </dsp:nvSpPr>
      <dsp:spPr>
        <a:xfrm>
          <a:off x="7739325" y="1796529"/>
          <a:ext cx="3290624" cy="493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511300">
            <a:lnSpc>
              <a:spcPct val="100000"/>
            </a:lnSpc>
            <a:spcBef>
              <a:spcPct val="0"/>
            </a:spcBef>
            <a:spcAft>
              <a:spcPct val="35000"/>
            </a:spcAft>
            <a:buNone/>
            <a:defRPr b="1"/>
          </a:pPr>
          <a:r>
            <a:rPr lang="en-US" sz="3400" kern="1200"/>
            <a:t>GUIDANCE</a:t>
          </a:r>
        </a:p>
      </dsp:txBody>
      <dsp:txXfrm>
        <a:off x="7739325" y="1796529"/>
        <a:ext cx="3290624" cy="493593"/>
      </dsp:txXfrm>
    </dsp:sp>
    <dsp:sp modelId="{4F2A86FE-0842-4BEA-B8BD-FBBB2F4F84C5}">
      <dsp:nvSpPr>
        <dsp:cNvPr id="0" name=""/>
        <dsp:cNvSpPr/>
      </dsp:nvSpPr>
      <dsp:spPr>
        <a:xfrm>
          <a:off x="7736146" y="2361410"/>
          <a:ext cx="3290624" cy="908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a:t>2011 DEAR COLLEAGUE LETTER</a:t>
          </a:r>
        </a:p>
        <a:p>
          <a:pPr marL="0" lvl="0" indent="0" algn="ctr" defTabSz="755650">
            <a:lnSpc>
              <a:spcPct val="100000"/>
            </a:lnSpc>
            <a:spcBef>
              <a:spcPct val="0"/>
            </a:spcBef>
            <a:spcAft>
              <a:spcPct val="35000"/>
            </a:spcAft>
            <a:buNone/>
          </a:pPr>
          <a:r>
            <a:rPr lang="en-US" sz="1700" kern="1200"/>
            <a:t>2014 DEAR COLLEAGUE LETTER</a:t>
          </a:r>
        </a:p>
        <a:p>
          <a:pPr marL="0" lvl="0" indent="0" algn="ctr" defTabSz="755650">
            <a:lnSpc>
              <a:spcPct val="100000"/>
            </a:lnSpc>
            <a:spcBef>
              <a:spcPct val="0"/>
            </a:spcBef>
            <a:spcAft>
              <a:spcPct val="35000"/>
            </a:spcAft>
            <a:buNone/>
          </a:pPr>
          <a:r>
            <a:rPr lang="en-US" sz="1700" kern="1200"/>
            <a:t>RESOLUTION AGREEMENTS</a:t>
          </a:r>
        </a:p>
      </dsp:txBody>
      <dsp:txXfrm>
        <a:off x="7736146" y="2361410"/>
        <a:ext cx="3290624" cy="9084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9BDB53-764B-413E-A0B0-5D54A6198508}">
      <dsp:nvSpPr>
        <dsp:cNvPr id="0" name=""/>
        <dsp:cNvSpPr/>
      </dsp:nvSpPr>
      <dsp:spPr>
        <a:xfrm>
          <a:off x="1072631" y="544391"/>
          <a:ext cx="1151718" cy="115171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12D8F2B-CEAF-4A39-8196-71906D5B750B}">
      <dsp:nvSpPr>
        <dsp:cNvPr id="0" name=""/>
        <dsp:cNvSpPr/>
      </dsp:nvSpPr>
      <dsp:spPr>
        <a:xfrm>
          <a:off x="3178" y="1813306"/>
          <a:ext cx="3290624" cy="493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511300">
            <a:lnSpc>
              <a:spcPct val="100000"/>
            </a:lnSpc>
            <a:spcBef>
              <a:spcPct val="0"/>
            </a:spcBef>
            <a:spcAft>
              <a:spcPct val="35000"/>
            </a:spcAft>
            <a:buNone/>
            <a:defRPr b="1"/>
          </a:pPr>
          <a:r>
            <a:rPr lang="en-US" sz="3400" kern="1200"/>
            <a:t>STATUTES</a:t>
          </a:r>
        </a:p>
      </dsp:txBody>
      <dsp:txXfrm>
        <a:off x="3178" y="1813306"/>
        <a:ext cx="3290624" cy="493593"/>
      </dsp:txXfrm>
    </dsp:sp>
    <dsp:sp modelId="{3FFC1AC1-E1D6-460D-8EF0-E2BE44C2CB61}">
      <dsp:nvSpPr>
        <dsp:cNvPr id="0" name=""/>
        <dsp:cNvSpPr/>
      </dsp:nvSpPr>
      <dsp:spPr>
        <a:xfrm>
          <a:off x="3178" y="2361410"/>
          <a:ext cx="3290624" cy="908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dirty="0"/>
            <a:t>TITLE IX (1972)</a:t>
          </a:r>
        </a:p>
        <a:p>
          <a:pPr marL="0" lvl="0" indent="0" algn="ctr" defTabSz="755650">
            <a:lnSpc>
              <a:spcPct val="100000"/>
            </a:lnSpc>
            <a:spcBef>
              <a:spcPct val="0"/>
            </a:spcBef>
            <a:spcAft>
              <a:spcPct val="35000"/>
            </a:spcAft>
            <a:buNone/>
          </a:pPr>
          <a:r>
            <a:rPr lang="en-US" sz="1700" kern="1200" dirty="0"/>
            <a:t>CAMPUS SAVE ACT/VAWA</a:t>
          </a:r>
        </a:p>
        <a:p>
          <a:pPr marL="0" lvl="0" indent="0" algn="ctr" defTabSz="755650">
            <a:lnSpc>
              <a:spcPct val="100000"/>
            </a:lnSpc>
            <a:spcBef>
              <a:spcPct val="0"/>
            </a:spcBef>
            <a:spcAft>
              <a:spcPct val="35000"/>
            </a:spcAft>
            <a:buNone/>
          </a:pPr>
          <a:r>
            <a:rPr lang="en-US" sz="1700" kern="1200" dirty="0"/>
            <a:t>CLERY ACT</a:t>
          </a:r>
        </a:p>
      </dsp:txBody>
      <dsp:txXfrm>
        <a:off x="3178" y="2361410"/>
        <a:ext cx="3290624" cy="908478"/>
      </dsp:txXfrm>
    </dsp:sp>
    <dsp:sp modelId="{B2AF8807-C3EA-4FFB-A81B-9B5DF8B2634B}">
      <dsp:nvSpPr>
        <dsp:cNvPr id="0" name=""/>
        <dsp:cNvSpPr/>
      </dsp:nvSpPr>
      <dsp:spPr>
        <a:xfrm>
          <a:off x="5069743" y="511579"/>
          <a:ext cx="1151718" cy="115171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4276E37-0611-4479-BC3A-3930F510A15C}">
      <dsp:nvSpPr>
        <dsp:cNvPr id="0" name=""/>
        <dsp:cNvSpPr/>
      </dsp:nvSpPr>
      <dsp:spPr>
        <a:xfrm>
          <a:off x="3945149" y="1813306"/>
          <a:ext cx="3290624" cy="493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511300">
            <a:lnSpc>
              <a:spcPct val="100000"/>
            </a:lnSpc>
            <a:spcBef>
              <a:spcPct val="0"/>
            </a:spcBef>
            <a:spcAft>
              <a:spcPct val="35000"/>
            </a:spcAft>
            <a:buNone/>
            <a:defRPr b="1"/>
          </a:pPr>
          <a:r>
            <a:rPr lang="en-US" sz="3400" kern="1200" dirty="0"/>
            <a:t>CASE LAW</a:t>
          </a:r>
        </a:p>
      </dsp:txBody>
      <dsp:txXfrm>
        <a:off x="3945149" y="1813306"/>
        <a:ext cx="3290624" cy="493593"/>
      </dsp:txXfrm>
    </dsp:sp>
    <dsp:sp modelId="{D513561E-51C9-49F7-B1D6-E2DE113C822F}">
      <dsp:nvSpPr>
        <dsp:cNvPr id="0" name=""/>
        <dsp:cNvSpPr/>
      </dsp:nvSpPr>
      <dsp:spPr>
        <a:xfrm>
          <a:off x="3869662" y="2361410"/>
          <a:ext cx="3290624" cy="908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i="1" kern="1200"/>
            <a:t>GEBSER </a:t>
          </a:r>
          <a:r>
            <a:rPr lang="en-US" sz="1700" i="0" kern="1200"/>
            <a:t>(1998) and </a:t>
          </a:r>
          <a:r>
            <a:rPr lang="en-US" sz="1700" i="1" kern="1200"/>
            <a:t>DAVIS </a:t>
          </a:r>
          <a:r>
            <a:rPr lang="en-US" sz="1700" i="0" kern="1200"/>
            <a:t>(1999)</a:t>
          </a:r>
          <a:endParaRPr lang="en-US" sz="1700" i="1" kern="1200"/>
        </a:p>
      </dsp:txBody>
      <dsp:txXfrm>
        <a:off x="3869662" y="2361410"/>
        <a:ext cx="3290624" cy="908478"/>
      </dsp:txXfrm>
    </dsp:sp>
    <dsp:sp modelId="{EC0BAC78-F957-426A-852D-C070A2315839}">
      <dsp:nvSpPr>
        <dsp:cNvPr id="0" name=""/>
        <dsp:cNvSpPr/>
      </dsp:nvSpPr>
      <dsp:spPr>
        <a:xfrm>
          <a:off x="8805600" y="544391"/>
          <a:ext cx="1151718" cy="115171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C326A75-E0F2-4BED-8DD3-2B55C58913BB}">
      <dsp:nvSpPr>
        <dsp:cNvPr id="0" name=""/>
        <dsp:cNvSpPr/>
      </dsp:nvSpPr>
      <dsp:spPr>
        <a:xfrm>
          <a:off x="7739325" y="1796529"/>
          <a:ext cx="3290624" cy="493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511300">
            <a:lnSpc>
              <a:spcPct val="100000"/>
            </a:lnSpc>
            <a:spcBef>
              <a:spcPct val="0"/>
            </a:spcBef>
            <a:spcAft>
              <a:spcPct val="35000"/>
            </a:spcAft>
            <a:buNone/>
            <a:defRPr b="1"/>
          </a:pPr>
          <a:r>
            <a:rPr lang="en-US" sz="3400" kern="1200"/>
            <a:t>REGULATIONS</a:t>
          </a:r>
        </a:p>
      </dsp:txBody>
      <dsp:txXfrm>
        <a:off x="7739325" y="1796529"/>
        <a:ext cx="3290624" cy="493593"/>
      </dsp:txXfrm>
    </dsp:sp>
    <dsp:sp modelId="{4F2A86FE-0842-4BEA-B8BD-FBBB2F4F84C5}">
      <dsp:nvSpPr>
        <dsp:cNvPr id="0" name=""/>
        <dsp:cNvSpPr/>
      </dsp:nvSpPr>
      <dsp:spPr>
        <a:xfrm>
          <a:off x="7736146" y="2361410"/>
          <a:ext cx="3290624" cy="908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dirty="0"/>
            <a:t>2020 DOE REGULATIONS</a:t>
          </a:r>
        </a:p>
        <a:p>
          <a:pPr marL="0" lvl="0" indent="0" algn="ctr" defTabSz="755650">
            <a:lnSpc>
              <a:spcPct val="100000"/>
            </a:lnSpc>
            <a:spcBef>
              <a:spcPct val="0"/>
            </a:spcBef>
            <a:spcAft>
              <a:spcPct val="35000"/>
            </a:spcAft>
            <a:buNone/>
          </a:pPr>
          <a:r>
            <a:rPr lang="en-US" sz="1700" kern="1200" dirty="0"/>
            <a:t>(34 C.F.R. 106)</a:t>
          </a:r>
        </a:p>
      </dsp:txBody>
      <dsp:txXfrm>
        <a:off x="7736146" y="2361410"/>
        <a:ext cx="3290624" cy="908478"/>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10/21/2020</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27895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10/21/2020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39490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10/21/2020</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75340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10/21/2020</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761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10/21/2020</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30768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10/21/2020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39342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10/21/2020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70566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10/21/2020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5825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10/21/2020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73993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10/21/2020</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137169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10/21/2020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50342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10/21/2020</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7725964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ags" Target="../tags/tag24.xml"/><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7.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6B in Improper Student Aid Payments Found at US Education ...">
            <a:extLst>
              <a:ext uri="{FF2B5EF4-FFF2-40B4-BE49-F238E27FC236}">
                <a16:creationId xmlns:a16="http://schemas.microsoft.com/office/drawing/2014/main" id="{75722B84-5F15-454D-A161-92895027F85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47" b="23853"/>
          <a:stretch/>
        </p:blipFill>
        <p:spPr bwMode="auto">
          <a:xfrm>
            <a:off x="-3047" y="10"/>
            <a:ext cx="12191999"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1548822" y="1692961"/>
            <a:ext cx="12038201" cy="4198700"/>
          </a:xfrm>
        </p:spPr>
        <p:txBody>
          <a:bodyPr anchor="t">
            <a:normAutofit/>
          </a:bodyPr>
          <a:lstStyle/>
          <a:p>
            <a:pPr>
              <a:lnSpc>
                <a:spcPct val="90000"/>
              </a:lnSpc>
            </a:pPr>
            <a:r>
              <a:rPr lang="en-US" sz="9800" dirty="0">
                <a:solidFill>
                  <a:schemeClr val="bg1"/>
                </a:solidFill>
              </a:rPr>
              <a:t>TITLE IX </a:t>
            </a:r>
            <a:br>
              <a:rPr lang="en-US" sz="9800" dirty="0">
                <a:solidFill>
                  <a:schemeClr val="bg1"/>
                </a:solidFill>
              </a:rPr>
            </a:br>
            <a:r>
              <a:rPr lang="en-US" sz="9800" dirty="0">
                <a:solidFill>
                  <a:schemeClr val="bg1"/>
                </a:solidFill>
              </a:rPr>
              <a:t>AT MSU</a:t>
            </a:r>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1734242" y="4577519"/>
            <a:ext cx="10634738" cy="1175039"/>
          </a:xfrm>
        </p:spPr>
        <p:txBody>
          <a:bodyPr anchor="b">
            <a:normAutofit/>
          </a:bodyPr>
          <a:lstStyle/>
          <a:p>
            <a:r>
              <a:rPr lang="en-US" sz="2400" dirty="0">
                <a:solidFill>
                  <a:schemeClr val="bg1"/>
                </a:solidFill>
              </a:rPr>
              <a:t>Brett Harvey, Mississippi State University</a:t>
            </a:r>
          </a:p>
          <a:p>
            <a:r>
              <a:rPr lang="en-US" sz="2400" dirty="0">
                <a:solidFill>
                  <a:schemeClr val="bg1"/>
                </a:solidFill>
              </a:rPr>
              <a:t>OCTOBER 2020</a:t>
            </a:r>
          </a:p>
        </p:txBody>
      </p:sp>
    </p:spTree>
    <p:custDataLst>
      <p:tags r:id="rId1"/>
    </p:custDataLst>
    <p:extLst>
      <p:ext uri="{BB962C8B-B14F-4D97-AF65-F5344CB8AC3E}">
        <p14:creationId xmlns:p14="http://schemas.microsoft.com/office/powerpoint/2010/main" val="2475805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5C911-93E9-4531-8631-AFB4A00595B4}"/>
              </a:ext>
            </a:extLst>
          </p:cNvPr>
          <p:cNvSpPr>
            <a:spLocks noGrp="1"/>
          </p:cNvSpPr>
          <p:nvPr>
            <p:ph type="title"/>
          </p:nvPr>
        </p:nvSpPr>
        <p:spPr>
          <a:xfrm>
            <a:off x="438579" y="98149"/>
            <a:ext cx="11029616" cy="1188720"/>
          </a:xfrm>
        </p:spPr>
        <p:txBody>
          <a:bodyPr>
            <a:normAutofit/>
          </a:bodyPr>
          <a:lstStyle/>
          <a:p>
            <a:r>
              <a:rPr lang="en-US" sz="3600" dirty="0"/>
              <a:t>SEXUAL VIOLENCE</a:t>
            </a:r>
          </a:p>
        </p:txBody>
      </p:sp>
      <p:sp>
        <p:nvSpPr>
          <p:cNvPr id="3" name="Content Placeholder 2">
            <a:extLst>
              <a:ext uri="{FF2B5EF4-FFF2-40B4-BE49-F238E27FC236}">
                <a16:creationId xmlns:a16="http://schemas.microsoft.com/office/drawing/2014/main" id="{20D135F9-58EF-41B8-98F4-BFC1CCE37D73}"/>
              </a:ext>
            </a:extLst>
          </p:cNvPr>
          <p:cNvSpPr>
            <a:spLocks noGrp="1"/>
          </p:cNvSpPr>
          <p:nvPr>
            <p:ph idx="1"/>
          </p:nvPr>
        </p:nvSpPr>
        <p:spPr>
          <a:xfrm>
            <a:off x="711443" y="1388004"/>
            <a:ext cx="10483887" cy="5049837"/>
          </a:xfrm>
        </p:spPr>
        <p:txBody>
          <a:bodyPr>
            <a:normAutofit/>
          </a:bodyPr>
          <a:lstStyle/>
          <a:p>
            <a:r>
              <a:rPr lang="en-US" b="1" dirty="0"/>
              <a:t>Sexual Assault: </a:t>
            </a:r>
            <a:r>
              <a:rPr lang="en-US" dirty="0"/>
              <a:t>Any sexual act directed against another person, forcibly and/or against that person’s will (or not forcibly/against will where the victim is incapable of giving consent. </a:t>
            </a:r>
          </a:p>
          <a:p>
            <a:pPr lvl="1"/>
            <a:r>
              <a:rPr lang="en-US" dirty="0"/>
              <a:t>“Sexual conduct is considered to be against a person’s will where that person has not given </a:t>
            </a:r>
            <a:r>
              <a:rPr lang="en-US" b="1" dirty="0">
                <a:solidFill>
                  <a:srgbClr val="FF0000"/>
                </a:solidFill>
              </a:rPr>
              <a:t>consent</a:t>
            </a:r>
            <a:r>
              <a:rPr lang="en-US" dirty="0"/>
              <a:t> as defined in this policy.”</a:t>
            </a:r>
          </a:p>
          <a:p>
            <a:pPr lvl="1"/>
            <a:r>
              <a:rPr lang="en-US" dirty="0"/>
              <a:t>“Sexual conduct is considered forcible where it occurs by means of </a:t>
            </a:r>
            <a:r>
              <a:rPr lang="en-US" b="1" dirty="0">
                <a:solidFill>
                  <a:srgbClr val="FF0000"/>
                </a:solidFill>
              </a:rPr>
              <a:t>physical force or coercion </a:t>
            </a:r>
            <a:r>
              <a:rPr lang="en-US" dirty="0"/>
              <a:t>as defined in this policy.”</a:t>
            </a:r>
          </a:p>
          <a:p>
            <a:r>
              <a:rPr lang="en-US" b="1" dirty="0"/>
              <a:t>Domestic Violence: </a:t>
            </a:r>
            <a:r>
              <a:rPr lang="en-US" dirty="0"/>
              <a:t>Any felony or misdemeanor crime of violence committed by a current or former spouse or intimate partner of the victim, co-parent of a child, cohabiting person, or similarly situated person.</a:t>
            </a:r>
          </a:p>
          <a:p>
            <a:pPr lvl="1"/>
            <a:r>
              <a:rPr lang="en-US" dirty="0"/>
              <a:t>In Mississippi, Simple Domestic Assault applies to anyone in the above groups who “</a:t>
            </a:r>
            <a:r>
              <a:rPr lang="en-US" dirty="0">
                <a:solidFill>
                  <a:srgbClr val="FF0000"/>
                </a:solidFill>
              </a:rPr>
              <a:t>attempts to cause or purposely, knowingly or recklessly causes bodily injury to another</a:t>
            </a:r>
            <a:r>
              <a:rPr lang="en-US" dirty="0"/>
              <a:t>; or (b) negligently causes bodily injury to another with a deadly weapon or other means likely to produce death or serious bodily harm; or (c) attempts by </a:t>
            </a:r>
            <a:r>
              <a:rPr lang="en-US" dirty="0">
                <a:solidFill>
                  <a:srgbClr val="FF0000"/>
                </a:solidFill>
              </a:rPr>
              <a:t>physical menace to put another in fear of imminent serious bodily harm</a:t>
            </a:r>
            <a:r>
              <a:rPr lang="en-US" dirty="0"/>
              <a:t>.” So it’s pretty broad.</a:t>
            </a:r>
          </a:p>
          <a:p>
            <a:r>
              <a:rPr lang="en-US" b="1" dirty="0"/>
              <a:t>Dating Violence: </a:t>
            </a:r>
            <a:r>
              <a:rPr lang="en-US" dirty="0"/>
              <a:t>Physical violence against a person who does not meet the Domestic Violence definition, but is or has been in a romantic or intimate relationship with the victim, as determined by (1) length of relationship; (2) type of relationship; and (3) frequency of interaction.</a:t>
            </a:r>
            <a:endParaRPr lang="en-US" b="1" dirty="0"/>
          </a:p>
          <a:p>
            <a:r>
              <a:rPr lang="en-US" b="1" dirty="0"/>
              <a:t>Stalking: </a:t>
            </a:r>
            <a:r>
              <a:rPr lang="en-US" dirty="0"/>
              <a:t>A course of conduct (based on sex) directed at a specific person that would cause a reasonable person to fear for his or her safety, or the safety of others, or suffer substantial emotional distress.</a:t>
            </a:r>
            <a:endParaRPr lang="en-US" b="1" dirty="0"/>
          </a:p>
        </p:txBody>
      </p:sp>
    </p:spTree>
    <p:custDataLst>
      <p:tags r:id="rId1"/>
    </p:custDataLst>
    <p:extLst>
      <p:ext uri="{BB962C8B-B14F-4D97-AF65-F5344CB8AC3E}">
        <p14:creationId xmlns:p14="http://schemas.microsoft.com/office/powerpoint/2010/main" val="1305436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5C911-93E9-4531-8631-AFB4A00595B4}"/>
              </a:ext>
            </a:extLst>
          </p:cNvPr>
          <p:cNvSpPr>
            <a:spLocks noGrp="1"/>
          </p:cNvSpPr>
          <p:nvPr>
            <p:ph type="title"/>
          </p:nvPr>
        </p:nvSpPr>
        <p:spPr>
          <a:xfrm>
            <a:off x="438579" y="98149"/>
            <a:ext cx="11029616" cy="1188720"/>
          </a:xfrm>
        </p:spPr>
        <p:txBody>
          <a:bodyPr>
            <a:normAutofit/>
          </a:bodyPr>
          <a:lstStyle/>
          <a:p>
            <a:r>
              <a:rPr lang="en-US" sz="3600" dirty="0"/>
              <a:t>SEXUAL MISCONDUCT</a:t>
            </a:r>
          </a:p>
        </p:txBody>
      </p:sp>
      <p:sp>
        <p:nvSpPr>
          <p:cNvPr id="3" name="Content Placeholder 2">
            <a:extLst>
              <a:ext uri="{FF2B5EF4-FFF2-40B4-BE49-F238E27FC236}">
                <a16:creationId xmlns:a16="http://schemas.microsoft.com/office/drawing/2014/main" id="{20D135F9-58EF-41B8-98F4-BFC1CCE37D73}"/>
              </a:ext>
            </a:extLst>
          </p:cNvPr>
          <p:cNvSpPr>
            <a:spLocks noGrp="1"/>
          </p:cNvSpPr>
          <p:nvPr>
            <p:ph idx="1"/>
          </p:nvPr>
        </p:nvSpPr>
        <p:spPr>
          <a:xfrm>
            <a:off x="379856" y="1518407"/>
            <a:ext cx="11314842" cy="4605397"/>
          </a:xfrm>
        </p:spPr>
        <p:txBody>
          <a:bodyPr>
            <a:normAutofit fontScale="92500" lnSpcReduction="10000"/>
          </a:bodyPr>
          <a:lstStyle/>
          <a:p>
            <a:r>
              <a:rPr lang="en-US" b="1" dirty="0"/>
              <a:t>Sexual Harassment </a:t>
            </a:r>
            <a:r>
              <a:rPr lang="en-US" dirty="0"/>
              <a:t>is unwelcome conduct of a sexual nature that is sufficiently severe, pervasive, or persistent that it denies or limits or is likely to deny or limit a reasonable person’s ability to participate in or benefit from university programs, services, opportunities or activities. Does not include First Amendment protected expression.</a:t>
            </a:r>
          </a:p>
          <a:p>
            <a:pPr>
              <a:spcBef>
                <a:spcPts val="0"/>
              </a:spcBef>
              <a:spcAft>
                <a:spcPts val="0"/>
              </a:spcAft>
            </a:pPr>
            <a:endParaRPr lang="en-US" dirty="0"/>
          </a:p>
          <a:p>
            <a:pPr>
              <a:spcBef>
                <a:spcPts val="0"/>
              </a:spcBef>
              <a:spcAft>
                <a:spcPts val="0"/>
              </a:spcAft>
            </a:pPr>
            <a:r>
              <a:rPr lang="en-US" b="1" dirty="0"/>
              <a:t>Sexual Assault </a:t>
            </a:r>
            <a:r>
              <a:rPr lang="en-US" dirty="0"/>
              <a:t>refers to rape or other intentional physical sexual acts perpetrated against a person without their consent. Sexual assault includes sexual penetration or intercourse or any other physical contact of a sexual nature that occurs without consent. This includes but is not limited to deliberate physical touching as well as contact of a sexual nature with an object. Sexual assault also includes attempts to induce sexual activity via direct threats of physical violence, even where no physical contact ultimately occurs. </a:t>
            </a:r>
          </a:p>
          <a:p>
            <a:pPr marL="0" indent="0">
              <a:spcBef>
                <a:spcPts val="0"/>
              </a:spcBef>
              <a:spcAft>
                <a:spcPts val="0"/>
              </a:spcAft>
              <a:buNone/>
            </a:pPr>
            <a:endParaRPr lang="en-US" dirty="0"/>
          </a:p>
          <a:p>
            <a:pPr>
              <a:spcBef>
                <a:spcPts val="0"/>
              </a:spcBef>
              <a:spcAft>
                <a:spcPts val="0"/>
              </a:spcAft>
            </a:pPr>
            <a:r>
              <a:rPr lang="en-US" b="1" dirty="0"/>
              <a:t>Sexual Exploitation </a:t>
            </a:r>
            <a:r>
              <a:rPr lang="en-US" dirty="0"/>
              <a:t>refers to taking sexual advantage of another person in a way that deliberately infringes on his or her reasonable expectation of privacy and/or security, but does not involve actual or attempted physical contact. </a:t>
            </a:r>
          </a:p>
          <a:p>
            <a:pPr marL="0" indent="0">
              <a:spcBef>
                <a:spcPts val="0"/>
              </a:spcBef>
              <a:spcAft>
                <a:spcPts val="0"/>
              </a:spcAft>
              <a:buNone/>
            </a:pPr>
            <a:endParaRPr lang="en-US" dirty="0"/>
          </a:p>
          <a:p>
            <a:pPr>
              <a:spcBef>
                <a:spcPts val="0"/>
              </a:spcBef>
              <a:spcAft>
                <a:spcPts val="0"/>
              </a:spcAft>
            </a:pPr>
            <a:r>
              <a:rPr lang="en-US" b="1" dirty="0"/>
              <a:t>Dating/Domestic Violence </a:t>
            </a:r>
            <a:r>
              <a:rPr lang="en-US" dirty="0"/>
              <a:t>refers to acts of physical violence, or threats of physical violence, committed by a person who is or has been in a social relationship of a romantic or intimate nature with the victim.</a:t>
            </a:r>
          </a:p>
          <a:p>
            <a:pPr>
              <a:spcBef>
                <a:spcPts val="0"/>
              </a:spcBef>
              <a:spcAft>
                <a:spcPts val="0"/>
              </a:spcAft>
            </a:pPr>
            <a:endParaRPr lang="en-US" b="1" dirty="0"/>
          </a:p>
          <a:p>
            <a:pPr>
              <a:spcBef>
                <a:spcPts val="0"/>
              </a:spcBef>
              <a:spcAft>
                <a:spcPts val="0"/>
              </a:spcAft>
            </a:pPr>
            <a:r>
              <a:rPr lang="en-US" b="1" dirty="0"/>
              <a:t>Stalking </a:t>
            </a:r>
            <a:r>
              <a:rPr lang="en-US" dirty="0"/>
              <a:t>refers to engaging in a course of conduct (based on sex) directed at a specific person that would cause a reasonable person to fear for their safety or suffer substantial emotional distress. </a:t>
            </a:r>
            <a:endParaRPr lang="en-US" b="1" dirty="0"/>
          </a:p>
        </p:txBody>
      </p:sp>
    </p:spTree>
    <p:custDataLst>
      <p:tags r:id="rId1"/>
    </p:custDataLst>
    <p:extLst>
      <p:ext uri="{BB962C8B-B14F-4D97-AF65-F5344CB8AC3E}">
        <p14:creationId xmlns:p14="http://schemas.microsoft.com/office/powerpoint/2010/main" val="37467004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5C911-93E9-4531-8631-AFB4A00595B4}"/>
              </a:ext>
            </a:extLst>
          </p:cNvPr>
          <p:cNvSpPr>
            <a:spLocks noGrp="1"/>
          </p:cNvSpPr>
          <p:nvPr>
            <p:ph type="title"/>
          </p:nvPr>
        </p:nvSpPr>
        <p:spPr>
          <a:xfrm>
            <a:off x="438579" y="98149"/>
            <a:ext cx="11029616" cy="1188720"/>
          </a:xfrm>
        </p:spPr>
        <p:txBody>
          <a:bodyPr>
            <a:normAutofit/>
          </a:bodyPr>
          <a:lstStyle/>
          <a:p>
            <a:r>
              <a:rPr lang="en-US" sz="3600" dirty="0"/>
              <a:t>CONSENT, FORCE &amp; COERCION</a:t>
            </a:r>
          </a:p>
        </p:txBody>
      </p:sp>
      <p:sp>
        <p:nvSpPr>
          <p:cNvPr id="3" name="Content Placeholder 2">
            <a:extLst>
              <a:ext uri="{FF2B5EF4-FFF2-40B4-BE49-F238E27FC236}">
                <a16:creationId xmlns:a16="http://schemas.microsoft.com/office/drawing/2014/main" id="{20D135F9-58EF-41B8-98F4-BFC1CCE37D73}"/>
              </a:ext>
            </a:extLst>
          </p:cNvPr>
          <p:cNvSpPr>
            <a:spLocks noGrp="1"/>
          </p:cNvSpPr>
          <p:nvPr>
            <p:ph idx="1"/>
          </p:nvPr>
        </p:nvSpPr>
        <p:spPr>
          <a:xfrm>
            <a:off x="711443" y="1388004"/>
            <a:ext cx="10483887" cy="5049837"/>
          </a:xfrm>
        </p:spPr>
        <p:txBody>
          <a:bodyPr>
            <a:normAutofit/>
          </a:bodyPr>
          <a:lstStyle/>
          <a:p>
            <a:r>
              <a:rPr lang="en-US" b="1" dirty="0"/>
              <a:t>CONSENT </a:t>
            </a:r>
            <a:r>
              <a:rPr lang="en-US" dirty="0"/>
              <a:t>refers to words or actions that clearly show an active, knowing, and voluntary agreement to engage in a particular sexual activity.</a:t>
            </a:r>
          </a:p>
          <a:p>
            <a:pPr lvl="1"/>
            <a:r>
              <a:rPr lang="en-US" b="1" dirty="0"/>
              <a:t>Determined objectively: </a:t>
            </a:r>
            <a:r>
              <a:rPr lang="en-US" dirty="0"/>
              <a:t>Would a reasonable person observing the encounter interpret words/actions as agreement?</a:t>
            </a:r>
          </a:p>
          <a:p>
            <a:pPr lvl="1"/>
            <a:r>
              <a:rPr lang="en-US" b="1" dirty="0"/>
              <a:t>May be withdrawn</a:t>
            </a:r>
            <a:r>
              <a:rPr lang="en-US" dirty="0"/>
              <a:t> at any time by clear words or actions.</a:t>
            </a:r>
          </a:p>
          <a:p>
            <a:pPr lvl="1"/>
            <a:r>
              <a:rPr lang="en-US" b="1" dirty="0"/>
              <a:t>Silence or the absence of resistance </a:t>
            </a:r>
            <a:r>
              <a:rPr lang="en-US" dirty="0"/>
              <a:t>by themselves are not consent.</a:t>
            </a:r>
          </a:p>
          <a:p>
            <a:pPr lvl="1"/>
            <a:r>
              <a:rPr lang="en-US" b="1" dirty="0"/>
              <a:t>Consent with one person</a:t>
            </a:r>
            <a:r>
              <a:rPr lang="en-US" dirty="0"/>
              <a:t> is not consent to sexual activity with another.</a:t>
            </a:r>
          </a:p>
          <a:p>
            <a:pPr lvl="1"/>
            <a:r>
              <a:rPr lang="en-US" b="1" dirty="0"/>
              <a:t>Incapacity </a:t>
            </a:r>
            <a:r>
              <a:rPr lang="en-US" dirty="0"/>
              <a:t>prevents a person from giving effective consent, but mere </a:t>
            </a:r>
            <a:r>
              <a:rPr lang="en-US" b="1" dirty="0"/>
              <a:t>impairment</a:t>
            </a:r>
            <a:r>
              <a:rPr lang="en-US" dirty="0"/>
              <a:t> does not.</a:t>
            </a:r>
          </a:p>
          <a:p>
            <a:pPr lvl="1"/>
            <a:r>
              <a:rPr lang="en-US" b="1" dirty="0"/>
              <a:t>A person under the age of consent</a:t>
            </a:r>
            <a:r>
              <a:rPr lang="en-US" dirty="0"/>
              <a:t> cannot give effective consent, no matter what.</a:t>
            </a:r>
            <a:endParaRPr lang="en-US" b="1" dirty="0"/>
          </a:p>
          <a:p>
            <a:r>
              <a:rPr lang="en-US" b="1" dirty="0"/>
              <a:t>PHYSICAL FORCE </a:t>
            </a:r>
            <a:r>
              <a:rPr lang="en-US" dirty="0"/>
              <a:t>refers to physical contact with any person, by means of one’s own body or an object, for the purpose of causing bodily harm or injury, or of forcibly constraining movement.</a:t>
            </a:r>
          </a:p>
          <a:p>
            <a:pPr lvl="1"/>
            <a:r>
              <a:rPr lang="en-US" b="1" dirty="0"/>
              <a:t>Blocking exit</a:t>
            </a:r>
            <a:r>
              <a:rPr lang="en-US" dirty="0"/>
              <a:t> is a form of physical force, even is no actual contact is made.</a:t>
            </a:r>
          </a:p>
          <a:p>
            <a:pPr lvl="1"/>
            <a:r>
              <a:rPr lang="en-US" b="1" dirty="0"/>
              <a:t>Verbal threats of physical force</a:t>
            </a:r>
            <a:r>
              <a:rPr lang="en-US" dirty="0"/>
              <a:t> can also preclude consent.</a:t>
            </a:r>
          </a:p>
          <a:p>
            <a:r>
              <a:rPr lang="en-US" b="1" dirty="0"/>
              <a:t>COERCION </a:t>
            </a:r>
            <a:r>
              <a:rPr lang="en-US" dirty="0"/>
              <a:t>is threatening an adverse consequence that is not physical force, but is nonetheless severe enough as to prevent a reasonable person from exercising free will in the decision whether to consent.</a:t>
            </a:r>
            <a:endParaRPr lang="en-US" b="1" dirty="0"/>
          </a:p>
        </p:txBody>
      </p:sp>
    </p:spTree>
    <p:custDataLst>
      <p:tags r:id="rId1"/>
    </p:custDataLst>
    <p:extLst>
      <p:ext uri="{BB962C8B-B14F-4D97-AF65-F5344CB8AC3E}">
        <p14:creationId xmlns:p14="http://schemas.microsoft.com/office/powerpoint/2010/main" val="2842183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alpha val="53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501832-004F-4242-AF23-868CA3A1257D}"/>
              </a:ext>
            </a:extLst>
          </p:cNvPr>
          <p:cNvSpPr>
            <a:spLocks noGrp="1"/>
          </p:cNvSpPr>
          <p:nvPr>
            <p:ph type="title"/>
          </p:nvPr>
        </p:nvSpPr>
        <p:spPr>
          <a:xfrm>
            <a:off x="581192" y="573911"/>
            <a:ext cx="10679642" cy="1188720"/>
          </a:xfrm>
        </p:spPr>
        <p:txBody>
          <a:bodyPr>
            <a:normAutofit/>
          </a:bodyPr>
          <a:lstStyle/>
          <a:p>
            <a:r>
              <a:rPr lang="en-US" sz="3600" dirty="0">
                <a:solidFill>
                  <a:schemeClr val="accent1"/>
                </a:solidFill>
              </a:rPr>
              <a:t>BASIC steps for an investigation</a:t>
            </a:r>
            <a:br>
              <a:rPr lang="en-US" sz="3600" dirty="0">
                <a:solidFill>
                  <a:schemeClr val="accent1"/>
                </a:solidFill>
              </a:rPr>
            </a:br>
            <a:endParaRPr lang="en-US" sz="2400" dirty="0">
              <a:solidFill>
                <a:schemeClr val="accent1"/>
              </a:solidFill>
              <a:latin typeface="+mj-lt"/>
            </a:endParaRPr>
          </a:p>
        </p:txBody>
      </p:sp>
      <p:sp>
        <p:nvSpPr>
          <p:cNvPr id="12" name="TextBox 11">
            <a:extLst>
              <a:ext uri="{FF2B5EF4-FFF2-40B4-BE49-F238E27FC236}">
                <a16:creationId xmlns:a16="http://schemas.microsoft.com/office/drawing/2014/main" id="{30B4A3CD-EE6B-4FAC-B0CF-8B47A1509DA3}"/>
              </a:ext>
            </a:extLst>
          </p:cNvPr>
          <p:cNvSpPr txBox="1"/>
          <p:nvPr/>
        </p:nvSpPr>
        <p:spPr>
          <a:xfrm>
            <a:off x="277569" y="2328724"/>
            <a:ext cx="1281163" cy="377504"/>
          </a:xfrm>
          <a:prstGeom prst="rect">
            <a:avLst/>
          </a:prstGeom>
          <a:noFill/>
        </p:spPr>
        <p:txBody>
          <a:bodyPr wrap="square" rtlCol="0">
            <a:spAutoFit/>
          </a:bodyPr>
          <a:lstStyle/>
          <a:p>
            <a:r>
              <a:rPr lang="en-US" dirty="0">
                <a:latin typeface="+mj-lt"/>
              </a:rPr>
              <a:t>NOTICE</a:t>
            </a:r>
          </a:p>
        </p:txBody>
      </p:sp>
      <p:sp>
        <p:nvSpPr>
          <p:cNvPr id="41" name="TextBox 40">
            <a:extLst>
              <a:ext uri="{FF2B5EF4-FFF2-40B4-BE49-F238E27FC236}">
                <a16:creationId xmlns:a16="http://schemas.microsoft.com/office/drawing/2014/main" id="{3B219336-4948-4333-AFA8-2BF70FF1E166}"/>
              </a:ext>
            </a:extLst>
          </p:cNvPr>
          <p:cNvSpPr txBox="1"/>
          <p:nvPr/>
        </p:nvSpPr>
        <p:spPr>
          <a:xfrm>
            <a:off x="337097" y="2673722"/>
            <a:ext cx="1089765" cy="1569660"/>
          </a:xfrm>
          <a:prstGeom prst="rect">
            <a:avLst/>
          </a:prstGeom>
          <a:noFill/>
        </p:spPr>
        <p:txBody>
          <a:bodyPr wrap="square" rtlCol="0">
            <a:spAutoFit/>
          </a:bodyPr>
          <a:lstStyle/>
          <a:p>
            <a:r>
              <a:rPr lang="en-US" sz="1200" dirty="0"/>
              <a:t>Title IX Coordinator “Official with Authority” learns of alleged sexual harassment </a:t>
            </a:r>
          </a:p>
        </p:txBody>
      </p:sp>
      <p:sp>
        <p:nvSpPr>
          <p:cNvPr id="10" name="TextBox 9">
            <a:extLst>
              <a:ext uri="{FF2B5EF4-FFF2-40B4-BE49-F238E27FC236}">
                <a16:creationId xmlns:a16="http://schemas.microsoft.com/office/drawing/2014/main" id="{32594C9B-6575-469D-9171-16E1E76A147D}"/>
              </a:ext>
            </a:extLst>
          </p:cNvPr>
          <p:cNvSpPr txBox="1"/>
          <p:nvPr/>
        </p:nvSpPr>
        <p:spPr>
          <a:xfrm>
            <a:off x="1736551" y="2327018"/>
            <a:ext cx="1577130" cy="646331"/>
          </a:xfrm>
          <a:prstGeom prst="rect">
            <a:avLst/>
          </a:prstGeom>
          <a:noFill/>
        </p:spPr>
        <p:txBody>
          <a:bodyPr wrap="square" rtlCol="0">
            <a:spAutoFit/>
          </a:bodyPr>
          <a:lstStyle/>
          <a:p>
            <a:r>
              <a:rPr lang="en-US" dirty="0">
                <a:latin typeface="+mj-lt"/>
              </a:rPr>
              <a:t>SUPPORTIVE MEASURES</a:t>
            </a:r>
          </a:p>
        </p:txBody>
      </p:sp>
      <p:sp>
        <p:nvSpPr>
          <p:cNvPr id="45" name="TextBox 44">
            <a:extLst>
              <a:ext uri="{FF2B5EF4-FFF2-40B4-BE49-F238E27FC236}">
                <a16:creationId xmlns:a16="http://schemas.microsoft.com/office/drawing/2014/main" id="{8AF32FD1-AFB5-49D6-9D2C-23BE801465E2}"/>
              </a:ext>
            </a:extLst>
          </p:cNvPr>
          <p:cNvSpPr txBox="1"/>
          <p:nvPr/>
        </p:nvSpPr>
        <p:spPr>
          <a:xfrm>
            <a:off x="3437325" y="2605164"/>
            <a:ext cx="7306572" cy="646331"/>
          </a:xfrm>
          <a:prstGeom prst="rect">
            <a:avLst/>
          </a:prstGeom>
          <a:noFill/>
        </p:spPr>
        <p:txBody>
          <a:bodyPr wrap="square" rtlCol="0">
            <a:spAutoFit/>
          </a:bodyPr>
          <a:lstStyle/>
          <a:p>
            <a:r>
              <a:rPr lang="en-US" sz="1200" dirty="0"/>
              <a:t>Institution offers complainant non-punitive support, potentially including alterations to schedules, counseling, no-contact orders. These must be offered and provided regardless of whether a formal complaint is filed, and irrespective of the outcome of any hearing. They may be temporary, or may last as long as needed.</a:t>
            </a:r>
          </a:p>
        </p:txBody>
      </p:sp>
      <p:sp>
        <p:nvSpPr>
          <p:cNvPr id="14" name="TextBox 13">
            <a:extLst>
              <a:ext uri="{FF2B5EF4-FFF2-40B4-BE49-F238E27FC236}">
                <a16:creationId xmlns:a16="http://schemas.microsoft.com/office/drawing/2014/main" id="{177F19C7-8DC3-4BBB-BA9E-5E38B1A81841}"/>
              </a:ext>
            </a:extLst>
          </p:cNvPr>
          <p:cNvSpPr txBox="1"/>
          <p:nvPr/>
        </p:nvSpPr>
        <p:spPr>
          <a:xfrm>
            <a:off x="1738575" y="4252836"/>
            <a:ext cx="1577130" cy="646331"/>
          </a:xfrm>
          <a:prstGeom prst="rect">
            <a:avLst/>
          </a:prstGeom>
          <a:noFill/>
        </p:spPr>
        <p:txBody>
          <a:bodyPr wrap="square" rtlCol="0">
            <a:spAutoFit/>
          </a:bodyPr>
          <a:lstStyle/>
          <a:p>
            <a:r>
              <a:rPr lang="en-US" dirty="0">
                <a:latin typeface="+mj-lt"/>
              </a:rPr>
              <a:t>FORMAL COMPLAINT</a:t>
            </a:r>
          </a:p>
        </p:txBody>
      </p:sp>
      <p:sp>
        <p:nvSpPr>
          <p:cNvPr id="43" name="TextBox 42">
            <a:extLst>
              <a:ext uri="{FF2B5EF4-FFF2-40B4-BE49-F238E27FC236}">
                <a16:creationId xmlns:a16="http://schemas.microsoft.com/office/drawing/2014/main" id="{597A5C53-CC5F-4160-A853-A761100EFDF2}"/>
              </a:ext>
            </a:extLst>
          </p:cNvPr>
          <p:cNvSpPr txBox="1"/>
          <p:nvPr/>
        </p:nvSpPr>
        <p:spPr>
          <a:xfrm>
            <a:off x="1755014" y="4882387"/>
            <a:ext cx="1374080" cy="1015663"/>
          </a:xfrm>
          <a:prstGeom prst="rect">
            <a:avLst/>
          </a:prstGeom>
          <a:noFill/>
        </p:spPr>
        <p:txBody>
          <a:bodyPr wrap="square" rtlCol="0">
            <a:spAutoFit/>
          </a:bodyPr>
          <a:lstStyle/>
          <a:p>
            <a:r>
              <a:rPr lang="en-US" sz="1200" dirty="0"/>
              <a:t>Written complaint is submitted, signed by complainant or TIX Coordinator</a:t>
            </a:r>
          </a:p>
        </p:txBody>
      </p:sp>
      <p:sp>
        <p:nvSpPr>
          <p:cNvPr id="16" name="TextBox 15">
            <a:extLst>
              <a:ext uri="{FF2B5EF4-FFF2-40B4-BE49-F238E27FC236}">
                <a16:creationId xmlns:a16="http://schemas.microsoft.com/office/drawing/2014/main" id="{5E470318-889E-4583-950B-097E3772FA54}"/>
              </a:ext>
            </a:extLst>
          </p:cNvPr>
          <p:cNvSpPr txBox="1"/>
          <p:nvPr/>
        </p:nvSpPr>
        <p:spPr>
          <a:xfrm>
            <a:off x="3437325" y="4236058"/>
            <a:ext cx="1901949" cy="646331"/>
          </a:xfrm>
          <a:prstGeom prst="rect">
            <a:avLst/>
          </a:prstGeom>
          <a:noFill/>
        </p:spPr>
        <p:txBody>
          <a:bodyPr wrap="square" rtlCol="0">
            <a:spAutoFit/>
          </a:bodyPr>
          <a:lstStyle/>
          <a:p>
            <a:r>
              <a:rPr lang="en-US" dirty="0">
                <a:solidFill>
                  <a:srgbClr val="FF0000"/>
                </a:solidFill>
                <a:latin typeface="+mj-lt"/>
              </a:rPr>
              <a:t>INITIAL INVESTIGATION</a:t>
            </a:r>
          </a:p>
        </p:txBody>
      </p:sp>
      <p:sp>
        <p:nvSpPr>
          <p:cNvPr id="48" name="TextBox 47">
            <a:extLst>
              <a:ext uri="{FF2B5EF4-FFF2-40B4-BE49-F238E27FC236}">
                <a16:creationId xmlns:a16="http://schemas.microsoft.com/office/drawing/2014/main" id="{1A49CD96-87A6-47CD-9AA0-F6606962F75C}"/>
              </a:ext>
            </a:extLst>
          </p:cNvPr>
          <p:cNvSpPr txBox="1"/>
          <p:nvPr/>
        </p:nvSpPr>
        <p:spPr>
          <a:xfrm>
            <a:off x="3437325" y="4866963"/>
            <a:ext cx="1756226" cy="1200329"/>
          </a:xfrm>
          <a:prstGeom prst="rect">
            <a:avLst/>
          </a:prstGeom>
          <a:noFill/>
        </p:spPr>
        <p:txBody>
          <a:bodyPr wrap="square" rtlCol="0">
            <a:spAutoFit/>
          </a:bodyPr>
          <a:lstStyle/>
          <a:p>
            <a:r>
              <a:rPr lang="en-US" sz="1200" dirty="0"/>
              <a:t>Initial notifications and meetings with accused party, witnesses; gathering of any documentary or other evidence</a:t>
            </a:r>
          </a:p>
        </p:txBody>
      </p:sp>
      <p:sp>
        <p:nvSpPr>
          <p:cNvPr id="15" name="TextBox 14">
            <a:extLst>
              <a:ext uri="{FF2B5EF4-FFF2-40B4-BE49-F238E27FC236}">
                <a16:creationId xmlns:a16="http://schemas.microsoft.com/office/drawing/2014/main" id="{E41346A1-528E-4A40-BA0C-7744D217938F}"/>
              </a:ext>
            </a:extLst>
          </p:cNvPr>
          <p:cNvSpPr txBox="1"/>
          <p:nvPr/>
        </p:nvSpPr>
        <p:spPr>
          <a:xfrm>
            <a:off x="5460894" y="4236057"/>
            <a:ext cx="1901949" cy="646331"/>
          </a:xfrm>
          <a:prstGeom prst="rect">
            <a:avLst/>
          </a:prstGeom>
          <a:noFill/>
        </p:spPr>
        <p:txBody>
          <a:bodyPr wrap="square" rtlCol="0">
            <a:spAutoFit/>
          </a:bodyPr>
          <a:lstStyle/>
          <a:p>
            <a:r>
              <a:rPr lang="en-US" dirty="0">
                <a:solidFill>
                  <a:srgbClr val="FF0000"/>
                </a:solidFill>
                <a:latin typeface="+mj-lt"/>
              </a:rPr>
              <a:t>JURISDICTIONAL</a:t>
            </a:r>
          </a:p>
          <a:p>
            <a:r>
              <a:rPr lang="en-US" dirty="0">
                <a:solidFill>
                  <a:srgbClr val="FF0000"/>
                </a:solidFill>
                <a:latin typeface="+mj-lt"/>
              </a:rPr>
              <a:t>DECISION </a:t>
            </a:r>
          </a:p>
        </p:txBody>
      </p:sp>
      <p:sp>
        <p:nvSpPr>
          <p:cNvPr id="47" name="TextBox 46">
            <a:extLst>
              <a:ext uri="{FF2B5EF4-FFF2-40B4-BE49-F238E27FC236}">
                <a16:creationId xmlns:a16="http://schemas.microsoft.com/office/drawing/2014/main" id="{C736832D-763C-4F13-A589-F8B4FC53E5C3}"/>
              </a:ext>
            </a:extLst>
          </p:cNvPr>
          <p:cNvSpPr txBox="1"/>
          <p:nvPr/>
        </p:nvSpPr>
        <p:spPr>
          <a:xfrm>
            <a:off x="5463210" y="4819515"/>
            <a:ext cx="1691948" cy="1384995"/>
          </a:xfrm>
          <a:prstGeom prst="rect">
            <a:avLst/>
          </a:prstGeom>
          <a:noFill/>
        </p:spPr>
        <p:txBody>
          <a:bodyPr wrap="square" rtlCol="0">
            <a:spAutoFit/>
          </a:bodyPr>
          <a:lstStyle/>
          <a:p>
            <a:r>
              <a:rPr lang="en-US" sz="1200" dirty="0"/>
              <a:t>Determine whether matter falls within the scope of Title IX, and if not, under what procedures (if any) will it be investigated and adjudicated</a:t>
            </a:r>
          </a:p>
        </p:txBody>
      </p:sp>
      <p:sp>
        <p:nvSpPr>
          <p:cNvPr id="17" name="TextBox 16">
            <a:extLst>
              <a:ext uri="{FF2B5EF4-FFF2-40B4-BE49-F238E27FC236}">
                <a16:creationId xmlns:a16="http://schemas.microsoft.com/office/drawing/2014/main" id="{C31E331D-CA02-4FC8-9DA7-F5B2A61DF943}"/>
              </a:ext>
            </a:extLst>
          </p:cNvPr>
          <p:cNvSpPr txBox="1"/>
          <p:nvPr/>
        </p:nvSpPr>
        <p:spPr>
          <a:xfrm>
            <a:off x="7484463" y="4236056"/>
            <a:ext cx="1751666" cy="646331"/>
          </a:xfrm>
          <a:prstGeom prst="rect">
            <a:avLst/>
          </a:prstGeom>
          <a:noFill/>
        </p:spPr>
        <p:txBody>
          <a:bodyPr wrap="square" rtlCol="0">
            <a:spAutoFit/>
          </a:bodyPr>
          <a:lstStyle/>
          <a:p>
            <a:r>
              <a:rPr lang="en-US" dirty="0">
                <a:solidFill>
                  <a:srgbClr val="FF0000"/>
                </a:solidFill>
                <a:latin typeface="+mj-lt"/>
              </a:rPr>
              <a:t>INVESTIGATIVE REPORT</a:t>
            </a:r>
          </a:p>
        </p:txBody>
      </p:sp>
      <p:sp>
        <p:nvSpPr>
          <p:cNvPr id="49" name="TextBox 48">
            <a:extLst>
              <a:ext uri="{FF2B5EF4-FFF2-40B4-BE49-F238E27FC236}">
                <a16:creationId xmlns:a16="http://schemas.microsoft.com/office/drawing/2014/main" id="{7D6AA2C0-8BA9-42CB-8E5C-5A78E9D604B7}"/>
              </a:ext>
            </a:extLst>
          </p:cNvPr>
          <p:cNvSpPr txBox="1"/>
          <p:nvPr/>
        </p:nvSpPr>
        <p:spPr>
          <a:xfrm>
            <a:off x="7500543" y="4797714"/>
            <a:ext cx="1648161" cy="1569660"/>
          </a:xfrm>
          <a:prstGeom prst="rect">
            <a:avLst/>
          </a:prstGeom>
          <a:noFill/>
        </p:spPr>
        <p:txBody>
          <a:bodyPr wrap="square" rtlCol="0">
            <a:spAutoFit/>
          </a:bodyPr>
          <a:lstStyle/>
          <a:p>
            <a:r>
              <a:rPr lang="en-US" sz="1200" dirty="0"/>
              <a:t>Written report by investigator(s) summarizing all relevant evidence, including evidence institution does not intend to present at hearing </a:t>
            </a:r>
          </a:p>
        </p:txBody>
      </p:sp>
      <p:sp>
        <p:nvSpPr>
          <p:cNvPr id="18" name="TextBox 17">
            <a:extLst>
              <a:ext uri="{FF2B5EF4-FFF2-40B4-BE49-F238E27FC236}">
                <a16:creationId xmlns:a16="http://schemas.microsoft.com/office/drawing/2014/main" id="{1F26500A-F8F2-45BD-83AA-D3B1CAB30981}"/>
              </a:ext>
            </a:extLst>
          </p:cNvPr>
          <p:cNvSpPr txBox="1"/>
          <p:nvPr/>
        </p:nvSpPr>
        <p:spPr>
          <a:xfrm>
            <a:off x="9354064" y="4235674"/>
            <a:ext cx="1281163" cy="369332"/>
          </a:xfrm>
          <a:prstGeom prst="rect">
            <a:avLst/>
          </a:prstGeom>
          <a:noFill/>
        </p:spPr>
        <p:txBody>
          <a:bodyPr wrap="square" rtlCol="0">
            <a:spAutoFit/>
          </a:bodyPr>
          <a:lstStyle/>
          <a:p>
            <a:r>
              <a:rPr lang="en-US" dirty="0">
                <a:latin typeface="+mj-lt"/>
              </a:rPr>
              <a:t>HEARING</a:t>
            </a:r>
          </a:p>
        </p:txBody>
      </p:sp>
      <p:sp>
        <p:nvSpPr>
          <p:cNvPr id="46" name="TextBox 45">
            <a:extLst>
              <a:ext uri="{FF2B5EF4-FFF2-40B4-BE49-F238E27FC236}">
                <a16:creationId xmlns:a16="http://schemas.microsoft.com/office/drawing/2014/main" id="{00402612-33B8-4BE9-9A21-CFDC79B10140}"/>
              </a:ext>
            </a:extLst>
          </p:cNvPr>
          <p:cNvSpPr txBox="1"/>
          <p:nvPr/>
        </p:nvSpPr>
        <p:spPr>
          <a:xfrm>
            <a:off x="9298131" y="4554295"/>
            <a:ext cx="1492409" cy="1569660"/>
          </a:xfrm>
          <a:prstGeom prst="rect">
            <a:avLst/>
          </a:prstGeom>
          <a:noFill/>
        </p:spPr>
        <p:txBody>
          <a:bodyPr wrap="square" rtlCol="0">
            <a:spAutoFit/>
          </a:bodyPr>
          <a:lstStyle/>
          <a:p>
            <a:r>
              <a:rPr lang="en-US" sz="1200" dirty="0"/>
              <a:t>A live, recorded hearing before a trained adjudicator, with direct cross-examination by advocates, at which determination of outcome is made</a:t>
            </a:r>
          </a:p>
        </p:txBody>
      </p:sp>
      <p:sp>
        <p:nvSpPr>
          <p:cNvPr id="19" name="TextBox 18">
            <a:extLst>
              <a:ext uri="{FF2B5EF4-FFF2-40B4-BE49-F238E27FC236}">
                <a16:creationId xmlns:a16="http://schemas.microsoft.com/office/drawing/2014/main" id="{08DF8459-162B-461C-93E4-DC7C067C9A69}"/>
              </a:ext>
            </a:extLst>
          </p:cNvPr>
          <p:cNvSpPr txBox="1"/>
          <p:nvPr/>
        </p:nvSpPr>
        <p:spPr>
          <a:xfrm>
            <a:off x="10790540" y="4235674"/>
            <a:ext cx="1281163" cy="369332"/>
          </a:xfrm>
          <a:prstGeom prst="rect">
            <a:avLst/>
          </a:prstGeom>
          <a:noFill/>
        </p:spPr>
        <p:txBody>
          <a:bodyPr wrap="square" rtlCol="0">
            <a:spAutoFit/>
          </a:bodyPr>
          <a:lstStyle/>
          <a:p>
            <a:r>
              <a:rPr lang="en-US" dirty="0">
                <a:latin typeface="+mj-lt"/>
              </a:rPr>
              <a:t>APPEAL</a:t>
            </a:r>
          </a:p>
        </p:txBody>
      </p:sp>
      <p:sp>
        <p:nvSpPr>
          <p:cNvPr id="50" name="TextBox 49">
            <a:extLst>
              <a:ext uri="{FF2B5EF4-FFF2-40B4-BE49-F238E27FC236}">
                <a16:creationId xmlns:a16="http://schemas.microsoft.com/office/drawing/2014/main" id="{FB98876D-F735-4501-8677-884B88339BF8}"/>
              </a:ext>
            </a:extLst>
          </p:cNvPr>
          <p:cNvSpPr txBox="1"/>
          <p:nvPr/>
        </p:nvSpPr>
        <p:spPr>
          <a:xfrm>
            <a:off x="10820858" y="4549384"/>
            <a:ext cx="1108287" cy="1754326"/>
          </a:xfrm>
          <a:prstGeom prst="rect">
            <a:avLst/>
          </a:prstGeom>
          <a:noFill/>
        </p:spPr>
        <p:txBody>
          <a:bodyPr wrap="square" rtlCol="0">
            <a:spAutoFit/>
          </a:bodyPr>
          <a:lstStyle/>
          <a:p>
            <a:r>
              <a:rPr lang="en-US" sz="1200" dirty="0"/>
              <a:t>Review of hearing result by impartial party, either for procedural errors or newly discovered evidence</a:t>
            </a:r>
          </a:p>
        </p:txBody>
      </p:sp>
      <p:cxnSp>
        <p:nvCxnSpPr>
          <p:cNvPr id="9" name="Straight Arrow Connector 8">
            <a:extLst>
              <a:ext uri="{FF2B5EF4-FFF2-40B4-BE49-F238E27FC236}">
                <a16:creationId xmlns:a16="http://schemas.microsoft.com/office/drawing/2014/main" id="{39BF5352-76B0-4E2F-A48D-ECF6EE69BE8E}"/>
              </a:ext>
              <a:ext uri="{C183D7F6-B498-43B3-948B-1728B52AA6E4}">
                <adec:decorative xmlns:adec="http://schemas.microsoft.com/office/drawing/2017/decorative" val="1"/>
              </a:ext>
            </a:extLst>
          </p:cNvPr>
          <p:cNvCxnSpPr>
            <a:cxnSpLocks/>
            <a:endCxn id="12" idx="3"/>
          </p:cNvCxnSpPr>
          <p:nvPr/>
        </p:nvCxnSpPr>
        <p:spPr>
          <a:xfrm>
            <a:off x="1198442" y="2517476"/>
            <a:ext cx="3602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07960CE1-E95F-4A81-8416-5BBDC7A98CE2}"/>
              </a:ext>
              <a:ext uri="{C183D7F6-B498-43B3-948B-1728B52AA6E4}">
                <adec:decorative xmlns:adec="http://schemas.microsoft.com/office/drawing/2017/decorative" val="1"/>
              </a:ext>
            </a:extLst>
          </p:cNvPr>
          <p:cNvCxnSpPr>
            <a:cxnSpLocks/>
          </p:cNvCxnSpPr>
          <p:nvPr/>
        </p:nvCxnSpPr>
        <p:spPr>
          <a:xfrm>
            <a:off x="1198442" y="2605164"/>
            <a:ext cx="613580" cy="17067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2848F6AE-302F-45C1-B5B3-F10C3647473B}"/>
              </a:ext>
              <a:ext uri="{C183D7F6-B498-43B3-948B-1728B52AA6E4}">
                <adec:decorative xmlns:adec="http://schemas.microsoft.com/office/drawing/2017/decorative" val="1"/>
              </a:ext>
            </a:extLst>
          </p:cNvPr>
          <p:cNvCxnSpPr/>
          <p:nvPr/>
        </p:nvCxnSpPr>
        <p:spPr>
          <a:xfrm>
            <a:off x="3249653" y="2517476"/>
            <a:ext cx="817926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398CB44F-D10F-498C-8F4C-D48C46C6BA7D}"/>
              </a:ext>
              <a:ext uri="{C183D7F6-B498-43B3-948B-1728B52AA6E4}">
                <adec:decorative xmlns:adec="http://schemas.microsoft.com/office/drawing/2017/decorative" val="1"/>
              </a:ext>
            </a:extLst>
          </p:cNvPr>
          <p:cNvCxnSpPr/>
          <p:nvPr/>
        </p:nvCxnSpPr>
        <p:spPr>
          <a:xfrm>
            <a:off x="3061982" y="4437502"/>
            <a:ext cx="3753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453A5756-644B-4A5B-A59A-C039254911C0}"/>
              </a:ext>
              <a:ext uri="{C183D7F6-B498-43B3-948B-1728B52AA6E4}">
                <adec:decorative xmlns:adec="http://schemas.microsoft.com/office/drawing/2017/decorative" val="1"/>
              </a:ext>
            </a:extLst>
          </p:cNvPr>
          <p:cNvCxnSpPr/>
          <p:nvPr/>
        </p:nvCxnSpPr>
        <p:spPr>
          <a:xfrm>
            <a:off x="4388299" y="4437502"/>
            <a:ext cx="107259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B63D7679-9280-4541-9B9B-0746FC10192D}"/>
              </a:ext>
              <a:ext uri="{C183D7F6-B498-43B3-948B-1728B52AA6E4}">
                <adec:decorative xmlns:adec="http://schemas.microsoft.com/office/drawing/2017/decorative" val="1"/>
              </a:ext>
            </a:extLst>
          </p:cNvPr>
          <p:cNvCxnSpPr/>
          <p:nvPr/>
        </p:nvCxnSpPr>
        <p:spPr>
          <a:xfrm>
            <a:off x="7264866" y="4437502"/>
            <a:ext cx="28522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19E25873-E20D-491E-BEAD-55F008B50710}"/>
              </a:ext>
              <a:ext uri="{C183D7F6-B498-43B3-948B-1728B52AA6E4}">
                <adec:decorative xmlns:adec="http://schemas.microsoft.com/office/drawing/2017/decorative" val="1"/>
              </a:ext>
            </a:extLst>
          </p:cNvPr>
          <p:cNvCxnSpPr>
            <a:cxnSpLocks/>
            <a:endCxn id="18" idx="1"/>
          </p:cNvCxnSpPr>
          <p:nvPr/>
        </p:nvCxnSpPr>
        <p:spPr>
          <a:xfrm>
            <a:off x="9148704" y="4420340"/>
            <a:ext cx="20536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3A5CBD0B-ECF5-4EE6-BC39-777F772F7F78}"/>
              </a:ext>
              <a:ext uri="{C183D7F6-B498-43B3-948B-1728B52AA6E4}">
                <adec:decorative xmlns:adec="http://schemas.microsoft.com/office/drawing/2017/decorative" val="1"/>
              </a:ext>
            </a:extLst>
          </p:cNvPr>
          <p:cNvCxnSpPr>
            <a:cxnSpLocks/>
            <a:endCxn id="19" idx="1"/>
          </p:cNvCxnSpPr>
          <p:nvPr/>
        </p:nvCxnSpPr>
        <p:spPr>
          <a:xfrm>
            <a:off x="10444294" y="4420340"/>
            <a:ext cx="34624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662085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83706-A1A9-4820-94BB-364D3A6DF487}"/>
              </a:ext>
            </a:extLst>
          </p:cNvPr>
          <p:cNvSpPr>
            <a:spLocks noGrp="1"/>
          </p:cNvSpPr>
          <p:nvPr>
            <p:ph type="title"/>
          </p:nvPr>
        </p:nvSpPr>
        <p:spPr>
          <a:xfrm>
            <a:off x="405912" y="291562"/>
            <a:ext cx="11029616" cy="1188720"/>
          </a:xfrm>
        </p:spPr>
        <p:txBody>
          <a:bodyPr>
            <a:normAutofit/>
          </a:bodyPr>
          <a:lstStyle/>
          <a:p>
            <a:r>
              <a:rPr lang="en-US" sz="3600" dirty="0"/>
              <a:t>YOUR ROLE AS AN INVESTIGATOR</a:t>
            </a:r>
          </a:p>
        </p:txBody>
      </p:sp>
      <p:sp>
        <p:nvSpPr>
          <p:cNvPr id="4" name="Content Placeholder 3">
            <a:extLst>
              <a:ext uri="{FF2B5EF4-FFF2-40B4-BE49-F238E27FC236}">
                <a16:creationId xmlns:a16="http://schemas.microsoft.com/office/drawing/2014/main" id="{3BE670D4-0B82-442F-B43D-77D5D2123497}"/>
              </a:ext>
            </a:extLst>
          </p:cNvPr>
          <p:cNvSpPr>
            <a:spLocks noGrp="1"/>
          </p:cNvSpPr>
          <p:nvPr>
            <p:ph idx="1"/>
          </p:nvPr>
        </p:nvSpPr>
        <p:spPr>
          <a:xfrm>
            <a:off x="581192" y="1480282"/>
            <a:ext cx="11029615" cy="5014475"/>
          </a:xfrm>
        </p:spPr>
        <p:txBody>
          <a:bodyPr>
            <a:normAutofit/>
          </a:bodyPr>
          <a:lstStyle/>
          <a:p>
            <a:r>
              <a:rPr lang="en-US" sz="2000" dirty="0"/>
              <a:t>Your job as an investigator is to conduct an impartial investigation, collect the relevant facts—whether they support guilt or innocence—and summarize what you have found fairly and objectively for the Title IX Coordinator.</a:t>
            </a:r>
          </a:p>
          <a:p>
            <a:r>
              <a:rPr lang="en-US" sz="2000" dirty="0"/>
              <a:t>You </a:t>
            </a:r>
            <a:r>
              <a:rPr lang="en-US" sz="2000" b="1" dirty="0"/>
              <a:t>may not </a:t>
            </a:r>
            <a:r>
              <a:rPr lang="en-US" sz="2000" dirty="0"/>
              <a:t>serve either as an advocate for a party or as an adjudicator. That would constitute a conflict of interest.</a:t>
            </a:r>
          </a:p>
          <a:p>
            <a:r>
              <a:rPr lang="en-US" sz="2000" dirty="0"/>
              <a:t>You must strive to be unbiased. If you feel you have a bias for or against an individual, a group, or a general side (complainants/respondents), you must let the Title IX Coordinator know and recuse yourself.</a:t>
            </a:r>
          </a:p>
          <a:p>
            <a:r>
              <a:rPr lang="en-US" sz="2000" dirty="0"/>
              <a:t>Being unbiased doesn’t mean you don’t draw conclusions. While the ultimate outcome is decided by an adjudicator, you may be asked to draw conclusions about relevance, credibility, and other issues in some situations—for example, in helping the Coordinator prepare the Investigative Report. Your conclusions must be based on a fair and objective assessment of the evidence.</a:t>
            </a:r>
          </a:p>
        </p:txBody>
      </p:sp>
    </p:spTree>
    <p:custDataLst>
      <p:tags r:id="rId1"/>
    </p:custDataLst>
    <p:extLst>
      <p:ext uri="{BB962C8B-B14F-4D97-AF65-F5344CB8AC3E}">
        <p14:creationId xmlns:p14="http://schemas.microsoft.com/office/powerpoint/2010/main" val="36281398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83706-A1A9-4820-94BB-364D3A6DF487}"/>
              </a:ext>
            </a:extLst>
          </p:cNvPr>
          <p:cNvSpPr>
            <a:spLocks noGrp="1"/>
          </p:cNvSpPr>
          <p:nvPr>
            <p:ph type="title"/>
          </p:nvPr>
        </p:nvSpPr>
        <p:spPr>
          <a:xfrm>
            <a:off x="405912" y="291562"/>
            <a:ext cx="11029616" cy="1188720"/>
          </a:xfrm>
        </p:spPr>
        <p:txBody>
          <a:bodyPr>
            <a:normAutofit/>
          </a:bodyPr>
          <a:lstStyle/>
          <a:p>
            <a:r>
              <a:rPr lang="en-US" sz="3600" dirty="0"/>
              <a:t>INVESTIGATION OVERVIEW</a:t>
            </a:r>
          </a:p>
        </p:txBody>
      </p:sp>
      <p:sp>
        <p:nvSpPr>
          <p:cNvPr id="4" name="Content Placeholder 3">
            <a:extLst>
              <a:ext uri="{FF2B5EF4-FFF2-40B4-BE49-F238E27FC236}">
                <a16:creationId xmlns:a16="http://schemas.microsoft.com/office/drawing/2014/main" id="{3BE670D4-0B82-442F-B43D-77D5D2123497}"/>
              </a:ext>
            </a:extLst>
          </p:cNvPr>
          <p:cNvSpPr>
            <a:spLocks noGrp="1"/>
          </p:cNvSpPr>
          <p:nvPr>
            <p:ph idx="1"/>
          </p:nvPr>
        </p:nvSpPr>
        <p:spPr>
          <a:xfrm>
            <a:off x="581192" y="1480282"/>
            <a:ext cx="11029615" cy="5014475"/>
          </a:xfrm>
        </p:spPr>
        <p:txBody>
          <a:bodyPr>
            <a:normAutofit/>
          </a:bodyPr>
          <a:lstStyle/>
          <a:p>
            <a:r>
              <a:rPr lang="en-US" sz="2000" b="1" dirty="0"/>
              <a:t>Burden on Institution: “</a:t>
            </a:r>
            <a:r>
              <a:rPr lang="en-US" sz="2000" dirty="0"/>
              <a:t>The burden of proof and the burden of gathering evidence sufficient to reach a determination regarding responsibility rests on the recipient and not on the parties.” (106.45(b)(5)(i))</a:t>
            </a:r>
          </a:p>
          <a:p>
            <a:r>
              <a:rPr lang="en-US" sz="2000" dirty="0"/>
              <a:t>You cannot simply ask the parties to provide all relevant evidence, as they may not know what that means. However, you generally cannot compel cooperation, which means the parties bear the responsibility of providing information that they are in the best position to know or provide.</a:t>
            </a:r>
          </a:p>
          <a:p>
            <a:r>
              <a:rPr lang="en-US" sz="2000" dirty="0"/>
              <a:t>Try to ask more specific questions: </a:t>
            </a:r>
          </a:p>
          <a:p>
            <a:pPr lvl="1"/>
            <a:r>
              <a:rPr lang="en-US" sz="1700" dirty="0"/>
              <a:t>Are there texts, social media messages, emails? </a:t>
            </a:r>
          </a:p>
          <a:p>
            <a:pPr lvl="1"/>
            <a:r>
              <a:rPr lang="en-US" sz="1700" dirty="0"/>
              <a:t>Are there names of witnesses? People who were there shortly beforehand or shortly after? People to whom the parties described the events very shortly after they happened?</a:t>
            </a:r>
          </a:p>
          <a:p>
            <a:r>
              <a:rPr lang="en-US" sz="2000" dirty="0"/>
              <a:t>Where relevant, you should independently follow up on leads—e.g., locations that might have security footage if there is reason to believe it may reveal pertinent information.</a:t>
            </a:r>
          </a:p>
          <a:p>
            <a:r>
              <a:rPr lang="en-US" sz="2000" dirty="0"/>
              <a:t>You are not required to be perfect, or be law enforcement, but you must make a good faith effort.</a:t>
            </a:r>
          </a:p>
        </p:txBody>
      </p:sp>
    </p:spTree>
    <p:custDataLst>
      <p:tags r:id="rId1"/>
    </p:custDataLst>
    <p:extLst>
      <p:ext uri="{BB962C8B-B14F-4D97-AF65-F5344CB8AC3E}">
        <p14:creationId xmlns:p14="http://schemas.microsoft.com/office/powerpoint/2010/main" val="15498632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83706-A1A9-4820-94BB-364D3A6DF487}"/>
              </a:ext>
            </a:extLst>
          </p:cNvPr>
          <p:cNvSpPr>
            <a:spLocks noGrp="1"/>
          </p:cNvSpPr>
          <p:nvPr>
            <p:ph type="title"/>
          </p:nvPr>
        </p:nvSpPr>
        <p:spPr>
          <a:xfrm>
            <a:off x="405912" y="291562"/>
            <a:ext cx="11029616" cy="1188720"/>
          </a:xfrm>
        </p:spPr>
        <p:txBody>
          <a:bodyPr>
            <a:normAutofit/>
          </a:bodyPr>
          <a:lstStyle/>
          <a:p>
            <a:r>
              <a:rPr lang="en-US" sz="3600" dirty="0"/>
              <a:t>INVESTIGATION PROCEDURE</a:t>
            </a:r>
          </a:p>
        </p:txBody>
      </p:sp>
      <p:sp>
        <p:nvSpPr>
          <p:cNvPr id="4" name="Content Placeholder 3">
            <a:extLst>
              <a:ext uri="{FF2B5EF4-FFF2-40B4-BE49-F238E27FC236}">
                <a16:creationId xmlns:a16="http://schemas.microsoft.com/office/drawing/2014/main" id="{3BE670D4-0B82-442F-B43D-77D5D2123497}"/>
              </a:ext>
            </a:extLst>
          </p:cNvPr>
          <p:cNvSpPr>
            <a:spLocks noGrp="1"/>
          </p:cNvSpPr>
          <p:nvPr>
            <p:ph idx="1"/>
          </p:nvPr>
        </p:nvSpPr>
        <p:spPr>
          <a:xfrm>
            <a:off x="405913" y="1486618"/>
            <a:ext cx="11029615" cy="5014475"/>
          </a:xfrm>
        </p:spPr>
        <p:txBody>
          <a:bodyPr>
            <a:normAutofit/>
          </a:bodyPr>
          <a:lstStyle/>
          <a:p>
            <a:r>
              <a:rPr lang="en-US" sz="1700" b="1" dirty="0"/>
              <a:t>Advance notice: </a:t>
            </a:r>
            <a:r>
              <a:rPr lang="en-US" sz="1700" dirty="0"/>
              <a:t>Parties must be informed in writing of all meetings of any kind related to the investigation, including investigative interviews.  This means “date, time, location, and purpose.”  Notice must be sufficiently early to allow “sufficient time for the party to prepare.” Under new regulations, this means at least 24 hours in advance.</a:t>
            </a:r>
          </a:p>
          <a:p>
            <a:r>
              <a:rPr lang="en-US" b="1" dirty="0"/>
              <a:t>Advisors: </a:t>
            </a:r>
            <a:r>
              <a:rPr lang="en-US" dirty="0"/>
              <a:t>Parties must be informed in writing of their right to be accompanied to all meetings by an advisor of their choice.</a:t>
            </a:r>
          </a:p>
          <a:p>
            <a:r>
              <a:rPr lang="en-US" sz="1700" b="1" dirty="0"/>
              <a:t>You may not impose “gag orders.”</a:t>
            </a:r>
          </a:p>
          <a:p>
            <a:pPr lvl="1"/>
            <a:r>
              <a:rPr lang="en-US" dirty="0"/>
              <a:t>Students and employees are free to discuss matters and seek relevant information or evidence from others.</a:t>
            </a:r>
          </a:p>
          <a:p>
            <a:pPr lvl="1"/>
            <a:r>
              <a:rPr lang="en-US" dirty="0"/>
              <a:t>However, intimidation, threats or any other action that would deter a reasonable person from participating in an investigation is retaliation, and can be sanctioned.</a:t>
            </a:r>
          </a:p>
          <a:p>
            <a:pPr lvl="1"/>
            <a:r>
              <a:rPr lang="en-US" dirty="0"/>
              <a:t>One obvious exception is communication between the complainant and respondent. If the institution has implemented a no-contact order, which is common, this must be followed.</a:t>
            </a:r>
          </a:p>
          <a:p>
            <a:r>
              <a:rPr lang="en-US" b="1" dirty="0"/>
              <a:t>Parties must be permitted to view the evidence collected.</a:t>
            </a:r>
            <a:r>
              <a:rPr lang="en-US" dirty="0"/>
              <a:t> This normally occurs through the pre-hearing report, but they may also request to review it sooner via written request to the Title IX Coordinator. The general rule is, try to be as evenhanded as possible given the particular facts of the case.</a:t>
            </a:r>
          </a:p>
          <a:p>
            <a:r>
              <a:rPr lang="en-US" b="1" dirty="0"/>
              <a:t>Basic Rule of Thumb:</a:t>
            </a:r>
            <a:r>
              <a:rPr lang="en-US" dirty="0"/>
              <a:t> If you are at all in doubt, call the Title IX Coordinator.</a:t>
            </a:r>
          </a:p>
        </p:txBody>
      </p:sp>
    </p:spTree>
    <p:custDataLst>
      <p:tags r:id="rId1"/>
    </p:custDataLst>
    <p:extLst>
      <p:ext uri="{BB962C8B-B14F-4D97-AF65-F5344CB8AC3E}">
        <p14:creationId xmlns:p14="http://schemas.microsoft.com/office/powerpoint/2010/main" val="1011693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83706-A1A9-4820-94BB-364D3A6DF487}"/>
              </a:ext>
            </a:extLst>
          </p:cNvPr>
          <p:cNvSpPr>
            <a:spLocks noGrp="1"/>
          </p:cNvSpPr>
          <p:nvPr>
            <p:ph type="title"/>
          </p:nvPr>
        </p:nvSpPr>
        <p:spPr>
          <a:xfrm>
            <a:off x="405912" y="291562"/>
            <a:ext cx="11029616" cy="1188720"/>
          </a:xfrm>
        </p:spPr>
        <p:txBody>
          <a:bodyPr>
            <a:normAutofit/>
          </a:bodyPr>
          <a:lstStyle/>
          <a:p>
            <a:r>
              <a:rPr lang="en-US" sz="3600" dirty="0"/>
              <a:t>INVESTIGATION TIPS</a:t>
            </a:r>
          </a:p>
        </p:txBody>
      </p:sp>
      <p:sp>
        <p:nvSpPr>
          <p:cNvPr id="4" name="Content Placeholder 3">
            <a:extLst>
              <a:ext uri="{FF2B5EF4-FFF2-40B4-BE49-F238E27FC236}">
                <a16:creationId xmlns:a16="http://schemas.microsoft.com/office/drawing/2014/main" id="{3BE670D4-0B82-442F-B43D-77D5D2123497}"/>
              </a:ext>
            </a:extLst>
          </p:cNvPr>
          <p:cNvSpPr>
            <a:spLocks noGrp="1"/>
          </p:cNvSpPr>
          <p:nvPr>
            <p:ph idx="1"/>
          </p:nvPr>
        </p:nvSpPr>
        <p:spPr>
          <a:xfrm>
            <a:off x="556914" y="1551963"/>
            <a:ext cx="11029615" cy="5014475"/>
          </a:xfrm>
        </p:spPr>
        <p:txBody>
          <a:bodyPr>
            <a:normAutofit fontScale="92500" lnSpcReduction="20000"/>
          </a:bodyPr>
          <a:lstStyle/>
          <a:p>
            <a:r>
              <a:rPr lang="en-US" sz="1700" dirty="0"/>
              <a:t>The default order for investigation usually looks something like:</a:t>
            </a:r>
          </a:p>
          <a:p>
            <a:pPr lvl="1"/>
            <a:r>
              <a:rPr lang="en-US" dirty="0"/>
              <a:t>Receive formal complaint and provide written notices.</a:t>
            </a:r>
          </a:p>
          <a:p>
            <a:pPr lvl="1"/>
            <a:r>
              <a:rPr lang="en-US" dirty="0"/>
              <a:t>Interview complainant.</a:t>
            </a:r>
          </a:p>
          <a:p>
            <a:pPr lvl="1"/>
            <a:r>
              <a:rPr lang="en-US" dirty="0"/>
              <a:t>Interview respondent.</a:t>
            </a:r>
          </a:p>
          <a:p>
            <a:pPr lvl="1"/>
            <a:r>
              <a:rPr lang="en-US" dirty="0"/>
              <a:t>Based on initial interviews (1) gather any documentary evidence; (2) identify and schedule interviews of potential witnesses.</a:t>
            </a:r>
          </a:p>
          <a:p>
            <a:pPr lvl="1"/>
            <a:r>
              <a:rPr lang="en-US" dirty="0"/>
              <a:t>Interview potential witnesses.</a:t>
            </a:r>
          </a:p>
          <a:p>
            <a:pPr lvl="1"/>
            <a:r>
              <a:rPr lang="en-US" dirty="0"/>
              <a:t>After reviewing documentary evidence and witness interviews, re-interview complainant and then respondent. This interview should focus on identifying any inconsistencies or potential weaknesses and giving parties an opportunity to address them.</a:t>
            </a:r>
          </a:p>
          <a:p>
            <a:r>
              <a:rPr lang="en-US" dirty="0"/>
              <a:t>The timeline for investigation and adjudication is now “reasonably prompt”, which provides some flexibility. But a good rule of thumb is no more than 45 days from the initial interview to sitting down to the initial draft of the investigation report.</a:t>
            </a:r>
          </a:p>
          <a:p>
            <a:r>
              <a:rPr lang="en-US" dirty="0"/>
              <a:t>Where possible, interviews should </a:t>
            </a:r>
            <a:r>
              <a:rPr lang="en-US" b="1" i="1" dirty="0"/>
              <a:t>either </a:t>
            </a:r>
            <a:r>
              <a:rPr lang="en-US" dirty="0"/>
              <a:t>be witnessed by an additional institution employee </a:t>
            </a:r>
            <a:r>
              <a:rPr lang="en-US" b="1" i="1" dirty="0"/>
              <a:t>or </a:t>
            </a:r>
            <a:r>
              <a:rPr lang="en-US" dirty="0"/>
              <a:t>be recorded. Parties do change their stories, and you need to be able to verify what was said. There may be some exceptions, such as follow-up interviews to clear up minor details.</a:t>
            </a:r>
          </a:p>
          <a:p>
            <a:r>
              <a:rPr lang="en-US" dirty="0"/>
              <a:t>Strong note-taking is important. Notes should be accurate and fair. Pause the interview as needed to make sure you are getting all relevant information.</a:t>
            </a:r>
          </a:p>
          <a:p>
            <a:r>
              <a:rPr lang="en-US" dirty="0"/>
              <a:t>Be transparent with the parties. In some cases, an investigator may need to convey the opposing party’s strongest position will be, and give the interviewee an opportunity to respond.  This will help you uncover red herring issues and focus on the points and evidence that matter.</a:t>
            </a:r>
          </a:p>
        </p:txBody>
      </p:sp>
    </p:spTree>
    <p:custDataLst>
      <p:tags r:id="rId1"/>
    </p:custDataLst>
    <p:extLst>
      <p:ext uri="{BB962C8B-B14F-4D97-AF65-F5344CB8AC3E}">
        <p14:creationId xmlns:p14="http://schemas.microsoft.com/office/powerpoint/2010/main" val="38534691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83706-A1A9-4820-94BB-364D3A6DF487}"/>
              </a:ext>
            </a:extLst>
          </p:cNvPr>
          <p:cNvSpPr>
            <a:spLocks noGrp="1"/>
          </p:cNvSpPr>
          <p:nvPr>
            <p:ph type="title"/>
          </p:nvPr>
        </p:nvSpPr>
        <p:spPr>
          <a:xfrm>
            <a:off x="405912" y="291562"/>
            <a:ext cx="11029616" cy="1188720"/>
          </a:xfrm>
        </p:spPr>
        <p:txBody>
          <a:bodyPr>
            <a:normAutofit/>
          </a:bodyPr>
          <a:lstStyle/>
          <a:p>
            <a:r>
              <a:rPr lang="en-US" sz="3600" dirty="0"/>
              <a:t>INVESTIGATION TIPS</a:t>
            </a:r>
          </a:p>
        </p:txBody>
      </p:sp>
      <p:sp>
        <p:nvSpPr>
          <p:cNvPr id="4" name="Content Placeholder 3">
            <a:extLst>
              <a:ext uri="{FF2B5EF4-FFF2-40B4-BE49-F238E27FC236}">
                <a16:creationId xmlns:a16="http://schemas.microsoft.com/office/drawing/2014/main" id="{3BE670D4-0B82-442F-B43D-77D5D2123497}"/>
              </a:ext>
            </a:extLst>
          </p:cNvPr>
          <p:cNvSpPr>
            <a:spLocks noGrp="1"/>
          </p:cNvSpPr>
          <p:nvPr>
            <p:ph idx="1"/>
          </p:nvPr>
        </p:nvSpPr>
        <p:spPr>
          <a:xfrm>
            <a:off x="498191" y="1610686"/>
            <a:ext cx="11029615" cy="5014475"/>
          </a:xfrm>
        </p:spPr>
        <p:txBody>
          <a:bodyPr>
            <a:normAutofit/>
          </a:bodyPr>
          <a:lstStyle/>
          <a:p>
            <a:r>
              <a:rPr lang="en-US" sz="1700" dirty="0"/>
              <a:t>As an investigator, your role is neither prosecutor nor defense counsel. You are an objective and impartial fact-gatherer.</a:t>
            </a:r>
          </a:p>
          <a:p>
            <a:r>
              <a:rPr lang="en-US" sz="1700" dirty="0"/>
              <a:t>Personal </a:t>
            </a:r>
            <a:r>
              <a:rPr lang="en-US" dirty="0"/>
              <a:t>experiences, biases, or empathy cannot change the way you approach an investigation. </a:t>
            </a:r>
          </a:p>
          <a:p>
            <a:r>
              <a:rPr lang="en-US" dirty="0"/>
              <a:t>It is possible to balance compassion and investigative rigor. During initial interviews, the best approach is to allow each party to tell their story in the manner they see fit, then to follow up with specific questions to fill in details.</a:t>
            </a:r>
          </a:p>
          <a:p>
            <a:r>
              <a:rPr lang="en-US" dirty="0"/>
              <a:t>Interviews generally should not be games of “gotcha,” in which investigators try to catch parties in contradictions. </a:t>
            </a:r>
          </a:p>
          <a:p>
            <a:r>
              <a:rPr lang="en-US" dirty="0"/>
              <a:t>If a statement seems inconsistent or contradicted by evidence, the best practice is to tell the interviewee your concern and give them an opportunity to provide an explanation.  If a story doesn’t hold together, that will become clear in time without the need for aggressive interrogation.</a:t>
            </a:r>
          </a:p>
          <a:p>
            <a:r>
              <a:rPr lang="en-US" dirty="0"/>
              <a:t>Understand that both parties likely are under great stress. Provide ample time for them to answer, and understand that brief confusion or lack of recollection is not, in itself, evidence of fabrication.</a:t>
            </a:r>
          </a:p>
          <a:p>
            <a:r>
              <a:rPr lang="en-US" dirty="0"/>
              <a:t>However, the mere fact that a party cannot recall information or has trouble recounting events should not be viewed as evidence of trauma suggesting that sexual violence occurred.</a:t>
            </a:r>
          </a:p>
          <a:p>
            <a:pPr marL="0" indent="0">
              <a:buNone/>
            </a:pPr>
            <a:endParaRPr lang="en-US" dirty="0"/>
          </a:p>
        </p:txBody>
      </p:sp>
    </p:spTree>
    <p:custDataLst>
      <p:tags r:id="rId1"/>
    </p:custDataLst>
    <p:extLst>
      <p:ext uri="{BB962C8B-B14F-4D97-AF65-F5344CB8AC3E}">
        <p14:creationId xmlns:p14="http://schemas.microsoft.com/office/powerpoint/2010/main" val="29082196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EA21C05-AEF2-47B4-BD81-F6BBCEEA7C1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268963" y="0"/>
            <a:ext cx="14878373" cy="6858000"/>
          </a:xfrm>
          <a:prstGeom prst="rect">
            <a:avLst/>
          </a:prstGeom>
        </p:spPr>
      </p:pic>
      <p:sp>
        <p:nvSpPr>
          <p:cNvPr id="3" name="Title 2">
            <a:extLst>
              <a:ext uri="{FF2B5EF4-FFF2-40B4-BE49-F238E27FC236}">
                <a16:creationId xmlns:a16="http://schemas.microsoft.com/office/drawing/2014/main" id="{5FF0EA84-C3C4-448F-9F6E-A2E9FA250727}"/>
              </a:ext>
            </a:extLst>
          </p:cNvPr>
          <p:cNvSpPr txBox="1">
            <a:spLocks noGrp="1"/>
          </p:cNvSpPr>
          <p:nvPr>
            <p:ph type="title" idx="4294967295"/>
          </p:nvPr>
        </p:nvSpPr>
        <p:spPr>
          <a:xfrm>
            <a:off x="1089705" y="527401"/>
            <a:ext cx="10161036" cy="255454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chemeClr val="tx1"/>
                </a:solidFill>
                <a:effectLst/>
                <a:uLnTx/>
                <a:uFillTx/>
                <a:latin typeface="+mj-lt"/>
                <a:ea typeface="+mn-ea"/>
                <a:cs typeface="+mn-cs"/>
              </a:rPr>
              <a:t>TITLE IX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chemeClr val="tx1"/>
                </a:solidFill>
                <a:effectLst/>
                <a:uLnTx/>
                <a:uFillTx/>
                <a:latin typeface="+mj-lt"/>
                <a:ea typeface="+mn-ea"/>
                <a:cs typeface="+mn-cs"/>
              </a:rPr>
              <a:t>ADVISING</a:t>
            </a:r>
          </a:p>
        </p:txBody>
      </p:sp>
      <p:sp>
        <p:nvSpPr>
          <p:cNvPr id="4" name="Rectangle 3">
            <a:extLst>
              <a:ext uri="{FF2B5EF4-FFF2-40B4-BE49-F238E27FC236}">
                <a16:creationId xmlns:a16="http://schemas.microsoft.com/office/drawing/2014/main" id="{F4BFF991-D18D-4834-9C6B-8C1719CF0777}"/>
              </a:ext>
            </a:extLst>
          </p:cNvPr>
          <p:cNvSpPr/>
          <p:nvPr/>
        </p:nvSpPr>
        <p:spPr>
          <a:xfrm>
            <a:off x="3122223" y="3081946"/>
            <a:ext cx="6096000" cy="1015663"/>
          </a:xfrm>
          <a:prstGeom prst="rect">
            <a:avLst/>
          </a:prstGeom>
        </p:spPr>
        <p:txBody>
          <a:bodyPr>
            <a:spAutoFit/>
          </a:bodyPr>
          <a:lstStyle/>
          <a:p>
            <a:pPr algn="ctr"/>
            <a:r>
              <a:rPr lang="en-US" sz="2000" dirty="0"/>
              <a:t>BRETT HARVEY</a:t>
            </a:r>
          </a:p>
          <a:p>
            <a:pPr algn="ctr"/>
            <a:r>
              <a:rPr lang="en-US" sz="2000" dirty="0"/>
              <a:t>MISSISSIPPI STATE UNIVERSITY</a:t>
            </a:r>
          </a:p>
          <a:p>
            <a:pPr algn="ctr"/>
            <a:r>
              <a:rPr lang="en-US" sz="2000" dirty="0"/>
              <a:t>OCTOBER 2020</a:t>
            </a:r>
          </a:p>
        </p:txBody>
      </p:sp>
    </p:spTree>
    <p:custDataLst>
      <p:tags r:id="rId1"/>
    </p:custDataLst>
    <p:extLst>
      <p:ext uri="{BB962C8B-B14F-4D97-AF65-F5344CB8AC3E}">
        <p14:creationId xmlns:p14="http://schemas.microsoft.com/office/powerpoint/2010/main" val="130050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62972-3449-42D1-8185-B4BEFD52AB44}"/>
              </a:ext>
            </a:extLst>
          </p:cNvPr>
          <p:cNvSpPr>
            <a:spLocks noGrp="1"/>
          </p:cNvSpPr>
          <p:nvPr>
            <p:ph type="title"/>
          </p:nvPr>
        </p:nvSpPr>
        <p:spPr>
          <a:xfrm>
            <a:off x="431902" y="561586"/>
            <a:ext cx="11029616" cy="1188720"/>
          </a:xfrm>
        </p:spPr>
        <p:txBody>
          <a:bodyPr>
            <a:normAutofit/>
          </a:bodyPr>
          <a:lstStyle/>
          <a:p>
            <a:r>
              <a:rPr lang="en-US" dirty="0"/>
              <a:t>The basic structure of federal sexual misconduct laws</a:t>
            </a:r>
            <a:br>
              <a:rPr lang="en-US" dirty="0"/>
            </a:br>
            <a:r>
              <a:rPr lang="en-US" dirty="0"/>
              <a:t>In higher ed, 2011-2019</a:t>
            </a:r>
          </a:p>
        </p:txBody>
      </p:sp>
      <p:graphicFrame>
        <p:nvGraphicFramePr>
          <p:cNvPr id="4" name="Content Placeholder 2" descr="timeline">
            <a:extLst>
              <a:ext uri="{FF2B5EF4-FFF2-40B4-BE49-F238E27FC236}">
                <a16:creationId xmlns:a16="http://schemas.microsoft.com/office/drawing/2014/main" id="{FF3F0D82-0AA6-45C3-8367-955CBFA02ED6}"/>
              </a:ext>
            </a:extLst>
          </p:cNvPr>
          <p:cNvGraphicFramePr>
            <a:graphicFrameLocks noGrp="1"/>
          </p:cNvGraphicFramePr>
          <p:nvPr>
            <p:ph idx="1"/>
          </p:nvPr>
        </p:nvGraphicFramePr>
        <p:xfrm>
          <a:off x="431902" y="2341563"/>
          <a:ext cx="11029950" cy="38142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Straight Arrow Connector 4">
            <a:extLst>
              <a:ext uri="{FF2B5EF4-FFF2-40B4-BE49-F238E27FC236}">
                <a16:creationId xmlns:a16="http://schemas.microsoft.com/office/drawing/2014/main" id="{42B4D256-906A-4D36-988F-7D60B4D5A042}"/>
              </a:ext>
              <a:ext uri="{C183D7F6-B498-43B3-948B-1728B52AA6E4}">
                <adec:decorative xmlns:adec="http://schemas.microsoft.com/office/drawing/2017/decorative" val="1"/>
              </a:ext>
            </a:extLst>
          </p:cNvPr>
          <p:cNvCxnSpPr/>
          <p:nvPr/>
        </p:nvCxnSpPr>
        <p:spPr>
          <a:xfrm>
            <a:off x="655739" y="2072081"/>
            <a:ext cx="10880522"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4DF9D0E-119B-4805-81E9-8279CB86AA9D}"/>
              </a:ext>
            </a:extLst>
          </p:cNvPr>
          <p:cNvSpPr txBox="1"/>
          <p:nvPr/>
        </p:nvSpPr>
        <p:spPr>
          <a:xfrm>
            <a:off x="730148" y="2055303"/>
            <a:ext cx="10805779" cy="338554"/>
          </a:xfrm>
          <a:prstGeom prst="rect">
            <a:avLst/>
          </a:prstGeom>
          <a:noFill/>
        </p:spPr>
        <p:txBody>
          <a:bodyPr wrap="square" rtlCol="0">
            <a:spAutoFit/>
          </a:bodyPr>
          <a:lstStyle/>
          <a:p>
            <a:r>
              <a:rPr lang="en-US" sz="1600" dirty="0">
                <a:latin typeface="+mj-lt"/>
              </a:rPr>
              <a:t>LESS SPECIFIC								                  MORE SPECIFIC</a:t>
            </a:r>
          </a:p>
        </p:txBody>
      </p:sp>
    </p:spTree>
    <p:custDataLst>
      <p:tags r:id="rId1"/>
    </p:custDataLst>
    <p:extLst>
      <p:ext uri="{BB962C8B-B14F-4D97-AF65-F5344CB8AC3E}">
        <p14:creationId xmlns:p14="http://schemas.microsoft.com/office/powerpoint/2010/main" val="2637846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83706-A1A9-4820-94BB-364D3A6DF487}"/>
              </a:ext>
            </a:extLst>
          </p:cNvPr>
          <p:cNvSpPr>
            <a:spLocks noGrp="1"/>
          </p:cNvSpPr>
          <p:nvPr>
            <p:ph type="title"/>
          </p:nvPr>
        </p:nvSpPr>
        <p:spPr>
          <a:xfrm>
            <a:off x="405912" y="291562"/>
            <a:ext cx="11029616" cy="1188720"/>
          </a:xfrm>
        </p:spPr>
        <p:txBody>
          <a:bodyPr>
            <a:normAutofit/>
          </a:bodyPr>
          <a:lstStyle/>
          <a:p>
            <a:r>
              <a:rPr lang="en-US" sz="3600" dirty="0"/>
              <a:t>THE ADVISOR’S ROLE</a:t>
            </a:r>
          </a:p>
        </p:txBody>
      </p:sp>
      <p:sp>
        <p:nvSpPr>
          <p:cNvPr id="4" name="Content Placeholder 3">
            <a:extLst>
              <a:ext uri="{FF2B5EF4-FFF2-40B4-BE49-F238E27FC236}">
                <a16:creationId xmlns:a16="http://schemas.microsoft.com/office/drawing/2014/main" id="{3BE670D4-0B82-442F-B43D-77D5D2123497}"/>
              </a:ext>
            </a:extLst>
          </p:cNvPr>
          <p:cNvSpPr>
            <a:spLocks noGrp="1"/>
          </p:cNvSpPr>
          <p:nvPr>
            <p:ph idx="1"/>
          </p:nvPr>
        </p:nvSpPr>
        <p:spPr>
          <a:xfrm>
            <a:off x="556914" y="1551963"/>
            <a:ext cx="11029615" cy="5014475"/>
          </a:xfrm>
        </p:spPr>
        <p:txBody>
          <a:bodyPr>
            <a:normAutofit fontScale="92500" lnSpcReduction="10000"/>
          </a:bodyPr>
          <a:lstStyle/>
          <a:p>
            <a:r>
              <a:rPr lang="en-US" sz="2000" dirty="0"/>
              <a:t>At MSU, an appointed advisor’s role is to advise the party—complainant or respondent—on issues related to MSU policy and procedure, as well as assisting the party in identifying potentially relevant evidence or issues and presenting them to the investigator or adjudicator.</a:t>
            </a:r>
          </a:p>
          <a:p>
            <a:r>
              <a:rPr lang="en-US" sz="2000" dirty="0"/>
              <a:t>An advisor may be present for any meeting, interview, or hearing in MSU’s process, at the discretion of the party. It is the responsibility of the party to ensure their advisor’s availability.</a:t>
            </a:r>
          </a:p>
          <a:p>
            <a:r>
              <a:rPr lang="en-US" sz="2000" dirty="0"/>
              <a:t>And advisor may raise procedural questions or objections at any point to the Title IX Coordinator.</a:t>
            </a:r>
          </a:p>
          <a:p>
            <a:r>
              <a:rPr lang="en-US" sz="2000" dirty="0"/>
              <a:t>The ultimate responsibility for presenting arguments and positions lies with the party; the advisor’s role is to suggest possible alternatives, but they have neither the power nor the responsibility to compel a party to take any particular approach.</a:t>
            </a:r>
          </a:p>
          <a:p>
            <a:r>
              <a:rPr lang="en-US" sz="2000" dirty="0"/>
              <a:t>An advisor’s communications with a party are confidential with respect to MSU’s process, but MSU cannot guarantee that communications will be privileged against external discovery.</a:t>
            </a:r>
          </a:p>
          <a:p>
            <a:r>
              <a:rPr lang="en-US" sz="2000" dirty="0"/>
              <a:t>An advisor is not expected to be impartial—their duty is to advocate for the party they are assigned to. However, the advisor is expected to behave professionally at all times and to adhere to all rules and procedures outlined in OP 3.04.</a:t>
            </a:r>
          </a:p>
        </p:txBody>
      </p:sp>
    </p:spTree>
    <p:custDataLst>
      <p:tags r:id="rId1"/>
    </p:custDataLst>
    <p:extLst>
      <p:ext uri="{BB962C8B-B14F-4D97-AF65-F5344CB8AC3E}">
        <p14:creationId xmlns:p14="http://schemas.microsoft.com/office/powerpoint/2010/main" val="889988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83706-A1A9-4820-94BB-364D3A6DF487}"/>
              </a:ext>
            </a:extLst>
          </p:cNvPr>
          <p:cNvSpPr>
            <a:spLocks noGrp="1"/>
          </p:cNvSpPr>
          <p:nvPr>
            <p:ph type="title"/>
          </p:nvPr>
        </p:nvSpPr>
        <p:spPr>
          <a:xfrm>
            <a:off x="405912" y="291562"/>
            <a:ext cx="11029616" cy="1188720"/>
          </a:xfrm>
        </p:spPr>
        <p:txBody>
          <a:bodyPr>
            <a:normAutofit/>
          </a:bodyPr>
          <a:lstStyle/>
          <a:p>
            <a:r>
              <a:rPr lang="en-US" sz="3600" dirty="0"/>
              <a:t>ADVISING CONSIDERATIONS</a:t>
            </a:r>
          </a:p>
        </p:txBody>
      </p:sp>
      <p:sp>
        <p:nvSpPr>
          <p:cNvPr id="4" name="Content Placeholder 3">
            <a:extLst>
              <a:ext uri="{FF2B5EF4-FFF2-40B4-BE49-F238E27FC236}">
                <a16:creationId xmlns:a16="http://schemas.microsoft.com/office/drawing/2014/main" id="{3BE670D4-0B82-442F-B43D-77D5D2123497}"/>
              </a:ext>
            </a:extLst>
          </p:cNvPr>
          <p:cNvSpPr>
            <a:spLocks noGrp="1"/>
          </p:cNvSpPr>
          <p:nvPr>
            <p:ph idx="1"/>
          </p:nvPr>
        </p:nvSpPr>
        <p:spPr>
          <a:xfrm>
            <a:off x="556914" y="1551963"/>
            <a:ext cx="11029615" cy="5014475"/>
          </a:xfrm>
        </p:spPr>
        <p:txBody>
          <a:bodyPr>
            <a:normAutofit/>
          </a:bodyPr>
          <a:lstStyle/>
          <a:p>
            <a:r>
              <a:rPr lang="en-US" sz="2000" dirty="0"/>
              <a:t>Taking inventory of relevant evidence. Texts, emails, social media messages, possible security camera footage or card swipes.</a:t>
            </a:r>
          </a:p>
          <a:p>
            <a:r>
              <a:rPr lang="en-US" sz="2000" dirty="0"/>
              <a:t>Taking inventory of potential witnesses. Witnesses to the actual event, individuals present shortly before or after the event, witnesses to admissions by the opposing party.</a:t>
            </a:r>
          </a:p>
          <a:p>
            <a:r>
              <a:rPr lang="en-US" sz="2000" dirty="0"/>
              <a:t>Preparing the party to state their position clearly to investigators.</a:t>
            </a:r>
          </a:p>
          <a:p>
            <a:r>
              <a:rPr lang="en-US" sz="2000" dirty="0"/>
              <a:t>Considering possible informal resolution. This is never required, but parties may wish to explore it as an option.</a:t>
            </a:r>
          </a:p>
          <a:p>
            <a:r>
              <a:rPr lang="en-US" sz="2000" dirty="0"/>
              <a:t>Considering the ramifications of possible parallel criminal or civil proceedings.</a:t>
            </a:r>
          </a:p>
          <a:p>
            <a:r>
              <a:rPr lang="en-US" sz="2000" dirty="0"/>
              <a:t>When to consider admission of responsibility or voluntary withdrawal of complaint.</a:t>
            </a:r>
          </a:p>
        </p:txBody>
      </p:sp>
    </p:spTree>
    <p:custDataLst>
      <p:tags r:id="rId1"/>
    </p:custDataLst>
    <p:extLst>
      <p:ext uri="{BB962C8B-B14F-4D97-AF65-F5344CB8AC3E}">
        <p14:creationId xmlns:p14="http://schemas.microsoft.com/office/powerpoint/2010/main" val="36147570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83706-A1A9-4820-94BB-364D3A6DF487}"/>
              </a:ext>
            </a:extLst>
          </p:cNvPr>
          <p:cNvSpPr>
            <a:spLocks noGrp="1"/>
          </p:cNvSpPr>
          <p:nvPr>
            <p:ph type="title"/>
          </p:nvPr>
        </p:nvSpPr>
        <p:spPr>
          <a:xfrm>
            <a:off x="405912" y="291562"/>
            <a:ext cx="11029616" cy="1188720"/>
          </a:xfrm>
        </p:spPr>
        <p:txBody>
          <a:bodyPr>
            <a:normAutofit/>
          </a:bodyPr>
          <a:lstStyle/>
          <a:p>
            <a:r>
              <a:rPr lang="en-US" sz="3600" dirty="0"/>
              <a:t>HEARING ADVISORS</a:t>
            </a:r>
          </a:p>
        </p:txBody>
      </p:sp>
      <p:sp>
        <p:nvSpPr>
          <p:cNvPr id="4" name="Content Placeholder 3">
            <a:extLst>
              <a:ext uri="{FF2B5EF4-FFF2-40B4-BE49-F238E27FC236}">
                <a16:creationId xmlns:a16="http://schemas.microsoft.com/office/drawing/2014/main" id="{3BE670D4-0B82-442F-B43D-77D5D2123497}"/>
              </a:ext>
            </a:extLst>
          </p:cNvPr>
          <p:cNvSpPr>
            <a:spLocks noGrp="1"/>
          </p:cNvSpPr>
          <p:nvPr>
            <p:ph idx="1"/>
          </p:nvPr>
        </p:nvSpPr>
        <p:spPr>
          <a:xfrm>
            <a:off x="556914" y="1551963"/>
            <a:ext cx="11029615" cy="5014475"/>
          </a:xfrm>
        </p:spPr>
        <p:txBody>
          <a:bodyPr>
            <a:normAutofit/>
          </a:bodyPr>
          <a:lstStyle/>
          <a:p>
            <a:r>
              <a:rPr lang="en-US" sz="2000" dirty="0"/>
              <a:t>In many instances, this portion of advising will be handled by a different individual than the initial investigation. The hearing advisor should therefore coordinate with the investigation advisor to be sure all relevant information about the case is communicated.</a:t>
            </a:r>
          </a:p>
          <a:p>
            <a:r>
              <a:rPr lang="en-US" sz="2000" dirty="0"/>
              <a:t>The hearing advisor is responsible for cross-examination of opposing parties and witnesses at the hearing and should prepare accordingly.</a:t>
            </a:r>
          </a:p>
          <a:p>
            <a:r>
              <a:rPr lang="en-US" sz="2000" dirty="0"/>
              <a:t>The hearing advisor also may raise procedural issues or objections at the hearing.</a:t>
            </a:r>
          </a:p>
          <a:p>
            <a:r>
              <a:rPr lang="en-US" sz="2000" dirty="0"/>
              <a:t>The advisor does not present testimony. Generally, it is the duty of the party to speak on factual issues, although the adjudicator does have discretion to consider explanations from the advisor when he or she determines they may be helpful.</a:t>
            </a:r>
          </a:p>
          <a:p>
            <a:r>
              <a:rPr lang="en-US" sz="2000" dirty="0"/>
              <a:t>The hearing advisor will assist a party receiving an adverse outcome in any internal appeal process.</a:t>
            </a:r>
          </a:p>
        </p:txBody>
      </p:sp>
    </p:spTree>
    <p:custDataLst>
      <p:tags r:id="rId1"/>
    </p:custDataLst>
    <p:extLst>
      <p:ext uri="{BB962C8B-B14F-4D97-AF65-F5344CB8AC3E}">
        <p14:creationId xmlns:p14="http://schemas.microsoft.com/office/powerpoint/2010/main" val="16635504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ow to conduct Disciplinary Hearing | Seven Steps HR Advice Fife">
            <a:extLst>
              <a:ext uri="{FF2B5EF4-FFF2-40B4-BE49-F238E27FC236}">
                <a16:creationId xmlns:a16="http://schemas.microsoft.com/office/drawing/2014/main" id="{4C306FC2-4A7E-4383-8F42-A74F0B784908}"/>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l="8053" t="125" r="975" b="-125"/>
          <a:stretch/>
        </p:blipFill>
        <p:spPr bwMode="auto">
          <a:xfrm>
            <a:off x="-835460" y="0"/>
            <a:ext cx="1515143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5FF0EA84-C3C4-448F-9F6E-A2E9FA250727}"/>
              </a:ext>
            </a:extLst>
          </p:cNvPr>
          <p:cNvSpPr txBox="1">
            <a:spLocks noGrp="1"/>
          </p:cNvSpPr>
          <p:nvPr>
            <p:ph type="title" idx="4294967295"/>
          </p:nvPr>
        </p:nvSpPr>
        <p:spPr>
          <a:xfrm>
            <a:off x="1429177" y="1208314"/>
            <a:ext cx="10161036" cy="255454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chemeClr val="bg1"/>
                </a:solidFill>
                <a:effectLst/>
                <a:uLnTx/>
                <a:uFillTx/>
                <a:latin typeface="+mj-lt"/>
                <a:ea typeface="+mn-ea"/>
                <a:cs typeface="+mn-cs"/>
              </a:rPr>
              <a:t>TITLE IX ADJUDICATION</a:t>
            </a:r>
          </a:p>
        </p:txBody>
      </p:sp>
      <p:sp>
        <p:nvSpPr>
          <p:cNvPr id="4" name="Rectangle 3">
            <a:extLst>
              <a:ext uri="{FF2B5EF4-FFF2-40B4-BE49-F238E27FC236}">
                <a16:creationId xmlns:a16="http://schemas.microsoft.com/office/drawing/2014/main" id="{F4BFF991-D18D-4834-9C6B-8C1719CF0777}"/>
              </a:ext>
            </a:extLst>
          </p:cNvPr>
          <p:cNvSpPr/>
          <p:nvPr/>
        </p:nvSpPr>
        <p:spPr>
          <a:xfrm>
            <a:off x="3461695" y="4234054"/>
            <a:ext cx="6096000" cy="1200329"/>
          </a:xfrm>
          <a:prstGeom prst="rect">
            <a:avLst/>
          </a:prstGeom>
        </p:spPr>
        <p:txBody>
          <a:bodyPr>
            <a:spAutoFit/>
          </a:bodyPr>
          <a:lstStyle/>
          <a:p>
            <a:pPr algn="ctr"/>
            <a:r>
              <a:rPr lang="en-US" sz="2400" dirty="0">
                <a:solidFill>
                  <a:schemeClr val="bg1"/>
                </a:solidFill>
              </a:rPr>
              <a:t>BRETT HARVEY</a:t>
            </a:r>
          </a:p>
          <a:p>
            <a:pPr algn="ctr"/>
            <a:r>
              <a:rPr lang="en-US" sz="2400" dirty="0">
                <a:solidFill>
                  <a:schemeClr val="bg1"/>
                </a:solidFill>
              </a:rPr>
              <a:t>MISSISSIPPI STATE UNIVERSITY</a:t>
            </a:r>
          </a:p>
          <a:p>
            <a:pPr algn="ctr"/>
            <a:r>
              <a:rPr lang="en-US" sz="2400" dirty="0">
                <a:solidFill>
                  <a:schemeClr val="bg1"/>
                </a:solidFill>
              </a:rPr>
              <a:t>OCTOBER 2020</a:t>
            </a:r>
          </a:p>
        </p:txBody>
      </p:sp>
    </p:spTree>
    <p:custDataLst>
      <p:tags r:id="rId1"/>
    </p:custDataLst>
    <p:extLst>
      <p:ext uri="{BB962C8B-B14F-4D97-AF65-F5344CB8AC3E}">
        <p14:creationId xmlns:p14="http://schemas.microsoft.com/office/powerpoint/2010/main" val="42820171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83706-A1A9-4820-94BB-364D3A6DF487}"/>
              </a:ext>
            </a:extLst>
          </p:cNvPr>
          <p:cNvSpPr>
            <a:spLocks noGrp="1"/>
          </p:cNvSpPr>
          <p:nvPr>
            <p:ph type="title"/>
          </p:nvPr>
        </p:nvSpPr>
        <p:spPr>
          <a:xfrm>
            <a:off x="405912" y="291562"/>
            <a:ext cx="11029616" cy="1188720"/>
          </a:xfrm>
        </p:spPr>
        <p:txBody>
          <a:bodyPr>
            <a:normAutofit/>
          </a:bodyPr>
          <a:lstStyle/>
          <a:p>
            <a:r>
              <a:rPr lang="en-US" sz="3600" dirty="0"/>
              <a:t>THE ADJUDICATOR’S ROLE</a:t>
            </a:r>
          </a:p>
        </p:txBody>
      </p:sp>
      <p:sp>
        <p:nvSpPr>
          <p:cNvPr id="4" name="Content Placeholder 3">
            <a:extLst>
              <a:ext uri="{FF2B5EF4-FFF2-40B4-BE49-F238E27FC236}">
                <a16:creationId xmlns:a16="http://schemas.microsoft.com/office/drawing/2014/main" id="{3BE670D4-0B82-442F-B43D-77D5D2123497}"/>
              </a:ext>
            </a:extLst>
          </p:cNvPr>
          <p:cNvSpPr>
            <a:spLocks noGrp="1"/>
          </p:cNvSpPr>
          <p:nvPr>
            <p:ph idx="1"/>
          </p:nvPr>
        </p:nvSpPr>
        <p:spPr>
          <a:xfrm>
            <a:off x="556914" y="1551963"/>
            <a:ext cx="11029615" cy="5014475"/>
          </a:xfrm>
        </p:spPr>
        <p:txBody>
          <a:bodyPr>
            <a:normAutofit fontScale="92500" lnSpcReduction="10000"/>
          </a:bodyPr>
          <a:lstStyle/>
          <a:p>
            <a:r>
              <a:rPr lang="en-US" sz="2000" dirty="0"/>
              <a:t>The adjudicator oversees the live hearing and renders the university’s decision as to responsibility or non-responsibility.</a:t>
            </a:r>
          </a:p>
          <a:p>
            <a:r>
              <a:rPr lang="en-US" sz="2000" dirty="0"/>
              <a:t>The adjudicator is assisted by the Title IX Coordinator, who may offer opinions and advice on procedural questions or explanations of the contents of the Investigation Report, but may not offer opinions on the ultimate merits of the matter.</a:t>
            </a:r>
          </a:p>
          <a:p>
            <a:r>
              <a:rPr lang="en-US" sz="2000" dirty="0"/>
              <a:t>The adjudicator may not serve as an investigator or advocate, and may not serve as an appellate adjudicator in the same matter he or she heard in the first instance.</a:t>
            </a:r>
          </a:p>
          <a:p>
            <a:r>
              <a:rPr lang="en-US" sz="2000" dirty="0"/>
              <a:t>The investigator must be impartial and fair, and weigh all relevant evidence, both inculpatory and exculpatory. If an investigator has a bias toward any individual, group, or type of party (e.g., complainants or respondents) they must disclose this immediately and recuse.</a:t>
            </a:r>
          </a:p>
          <a:p>
            <a:r>
              <a:rPr lang="en-US" sz="2000" dirty="0"/>
              <a:t>The adjudicator has discretion to conduct the live hearing as he or she deems fit, but must provide both parties equal and fair opportunity to present relevant evidence.</a:t>
            </a:r>
          </a:p>
          <a:p>
            <a:r>
              <a:rPr lang="en-US" sz="2000" dirty="0"/>
              <a:t>Finally, the adjudicator is responsible for writing an opinion explaining the basis for the outcome of the hearing.</a:t>
            </a:r>
          </a:p>
        </p:txBody>
      </p:sp>
    </p:spTree>
    <p:custDataLst>
      <p:tags r:id="rId1"/>
    </p:custDataLst>
    <p:extLst>
      <p:ext uri="{BB962C8B-B14F-4D97-AF65-F5344CB8AC3E}">
        <p14:creationId xmlns:p14="http://schemas.microsoft.com/office/powerpoint/2010/main" val="670328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83706-A1A9-4820-94BB-364D3A6DF487}"/>
              </a:ext>
            </a:extLst>
          </p:cNvPr>
          <p:cNvSpPr>
            <a:spLocks noGrp="1"/>
          </p:cNvSpPr>
          <p:nvPr>
            <p:ph type="title"/>
          </p:nvPr>
        </p:nvSpPr>
        <p:spPr>
          <a:xfrm>
            <a:off x="405912" y="291562"/>
            <a:ext cx="11029616" cy="1188720"/>
          </a:xfrm>
        </p:spPr>
        <p:txBody>
          <a:bodyPr>
            <a:normAutofit/>
          </a:bodyPr>
          <a:lstStyle/>
          <a:p>
            <a:r>
              <a:rPr lang="en-US" sz="3600" dirty="0"/>
              <a:t>THE Investigative Report</a:t>
            </a:r>
          </a:p>
        </p:txBody>
      </p:sp>
      <p:sp>
        <p:nvSpPr>
          <p:cNvPr id="4" name="Content Placeholder 3">
            <a:extLst>
              <a:ext uri="{FF2B5EF4-FFF2-40B4-BE49-F238E27FC236}">
                <a16:creationId xmlns:a16="http://schemas.microsoft.com/office/drawing/2014/main" id="{3BE670D4-0B82-442F-B43D-77D5D2123497}"/>
              </a:ext>
            </a:extLst>
          </p:cNvPr>
          <p:cNvSpPr>
            <a:spLocks noGrp="1"/>
          </p:cNvSpPr>
          <p:nvPr>
            <p:ph idx="1"/>
          </p:nvPr>
        </p:nvSpPr>
        <p:spPr>
          <a:xfrm>
            <a:off x="556914" y="1551963"/>
            <a:ext cx="11029615" cy="5014475"/>
          </a:xfrm>
        </p:spPr>
        <p:txBody>
          <a:bodyPr>
            <a:normAutofit lnSpcReduction="10000"/>
          </a:bodyPr>
          <a:lstStyle/>
          <a:p>
            <a:r>
              <a:rPr lang="en-US" sz="2000" b="1" dirty="0"/>
              <a:t>The investigative report is prepared by the Title IX Coordinator in conjunction with the investigator.</a:t>
            </a:r>
          </a:p>
          <a:p>
            <a:r>
              <a:rPr lang="en-US" sz="2000" b="1" dirty="0"/>
              <a:t>It summarizes all relevant evidence, both inculpatory and exculpatory, and is provided to the parties and the adjudicator(s).</a:t>
            </a:r>
          </a:p>
          <a:p>
            <a:r>
              <a:rPr lang="en-US" sz="2000" b="1" dirty="0"/>
              <a:t>What is “relevant evidence”? </a:t>
            </a:r>
            <a:endParaRPr lang="en-US" sz="2000" dirty="0"/>
          </a:p>
          <a:p>
            <a:pPr lvl="1"/>
            <a:r>
              <a:rPr lang="en-US" sz="2000" dirty="0"/>
              <a:t>Federal regulations say the word “relevant” should be defined consistent with its “ordinary meaning.” (p. 811, n.1018)</a:t>
            </a:r>
          </a:p>
          <a:p>
            <a:pPr lvl="1"/>
            <a:r>
              <a:rPr lang="en-US" sz="2000" dirty="0"/>
              <a:t>This does not permit exclusion based on other factors like undue prejudice or cumulative evidence, which would be consider by a court evaluating whether to admit evidence.</a:t>
            </a:r>
          </a:p>
          <a:p>
            <a:pPr lvl="1"/>
            <a:r>
              <a:rPr lang="en-US" sz="2000" dirty="0"/>
              <a:t>The simplest approach may be to ask: </a:t>
            </a:r>
            <a:r>
              <a:rPr lang="en-US" sz="2000" b="1" dirty="0">
                <a:solidFill>
                  <a:srgbClr val="FF0000"/>
                </a:solidFill>
              </a:rPr>
              <a:t>“Does this evidence make any fact material to the ultimate outcome more or less likely to be true?”</a:t>
            </a:r>
            <a:r>
              <a:rPr lang="en-US" sz="2000" dirty="0"/>
              <a:t> If so, it should be included in the investigative report, even if the report ultimately suggests that its impact on the ultimate decision is low. </a:t>
            </a:r>
          </a:p>
          <a:p>
            <a:r>
              <a:rPr lang="en-US" sz="2000" dirty="0"/>
              <a:t>The report may or may not include recommended findings or conclusions, but the decision-maker is obliged to make an independent, objective determination based on relevant evidence.</a:t>
            </a:r>
          </a:p>
        </p:txBody>
      </p:sp>
    </p:spTree>
    <p:custDataLst>
      <p:tags r:id="rId1"/>
    </p:custDataLst>
    <p:extLst>
      <p:ext uri="{BB962C8B-B14F-4D97-AF65-F5344CB8AC3E}">
        <p14:creationId xmlns:p14="http://schemas.microsoft.com/office/powerpoint/2010/main" val="23741657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83706-A1A9-4820-94BB-364D3A6DF487}"/>
              </a:ext>
            </a:extLst>
          </p:cNvPr>
          <p:cNvSpPr>
            <a:spLocks noGrp="1"/>
          </p:cNvSpPr>
          <p:nvPr>
            <p:ph type="title"/>
          </p:nvPr>
        </p:nvSpPr>
        <p:spPr>
          <a:xfrm>
            <a:off x="405912" y="291562"/>
            <a:ext cx="11029616" cy="1188720"/>
          </a:xfrm>
        </p:spPr>
        <p:txBody>
          <a:bodyPr>
            <a:normAutofit/>
          </a:bodyPr>
          <a:lstStyle/>
          <a:p>
            <a:r>
              <a:rPr lang="en-US" sz="3600" dirty="0"/>
              <a:t>THE Live Hearing</a:t>
            </a:r>
          </a:p>
        </p:txBody>
      </p:sp>
      <p:sp>
        <p:nvSpPr>
          <p:cNvPr id="4" name="Content Placeholder 3">
            <a:extLst>
              <a:ext uri="{FF2B5EF4-FFF2-40B4-BE49-F238E27FC236}">
                <a16:creationId xmlns:a16="http://schemas.microsoft.com/office/drawing/2014/main" id="{3BE670D4-0B82-442F-B43D-77D5D2123497}"/>
              </a:ext>
            </a:extLst>
          </p:cNvPr>
          <p:cNvSpPr>
            <a:spLocks noGrp="1"/>
          </p:cNvSpPr>
          <p:nvPr>
            <p:ph idx="1"/>
          </p:nvPr>
        </p:nvSpPr>
        <p:spPr>
          <a:xfrm>
            <a:off x="405912" y="1480282"/>
            <a:ext cx="11029615" cy="5014475"/>
          </a:xfrm>
        </p:spPr>
        <p:txBody>
          <a:bodyPr>
            <a:normAutofit/>
          </a:bodyPr>
          <a:lstStyle/>
          <a:p>
            <a:r>
              <a:rPr lang="en-US" b="1" dirty="0"/>
              <a:t>Regulations require a “live hearing”.</a:t>
            </a:r>
          </a:p>
          <a:p>
            <a:pPr lvl="1"/>
            <a:r>
              <a:rPr lang="en-US" dirty="0"/>
              <a:t>At this hearing, the “decision-maker(s) must permit each party’s advisor to ask the other party and any witnesses all relevant questions and follow-up questions, including those challenging credibility.” (106.46(b)(6))</a:t>
            </a:r>
          </a:p>
          <a:p>
            <a:pPr lvl="1"/>
            <a:r>
              <a:rPr lang="en-US" b="1" dirty="0"/>
              <a:t>Direct Cross-Examination: </a:t>
            </a:r>
            <a:r>
              <a:rPr lang="en-US" dirty="0"/>
              <a:t>“Cross-examination must be conducted directly, orally, and in real time by the party’s advisor of choice and never by a party personally.”</a:t>
            </a:r>
          </a:p>
          <a:p>
            <a:pPr lvl="1"/>
            <a:r>
              <a:rPr lang="en-US" b="1" dirty="0"/>
              <a:t>Remote Option: </a:t>
            </a:r>
            <a:r>
              <a:rPr lang="en-US" dirty="0"/>
              <a:t>“At the request of either party, the request of either party, the recipient must provide for the live hearing to occur with the parties located in separate rooms with technology enabling the decision-maker(s) and parties to simultaneously see and hear the party or the witness answering questions.”</a:t>
            </a:r>
          </a:p>
          <a:p>
            <a:pPr lvl="1"/>
            <a:r>
              <a:rPr lang="en-US" dirty="0"/>
              <a:t>Must be recorded, either audiovisual or audio, or transcribed.</a:t>
            </a:r>
          </a:p>
          <a:p>
            <a:r>
              <a:rPr lang="en-US" b="1" dirty="0"/>
              <a:t>Advisors Required: </a:t>
            </a:r>
            <a:r>
              <a:rPr lang="en-US" dirty="0"/>
              <a:t>“If a party does not have an advisor present at the live hearing, the recipient must provide without charge or fee to that party, an advisor of the recipient’s choice, who may be but is not required to be an attorney, to conduct cross-examination on behalf of that party.”</a:t>
            </a:r>
          </a:p>
          <a:p>
            <a:pPr lvl="1"/>
            <a:r>
              <a:rPr lang="en-US" dirty="0"/>
              <a:t>The advocate who assists the party at the hearing often will not be the same person who assisted them in the initial investigation. MSU will facilitate a “hand-off” of the matter from the investigation advisor to the hearing advisor. These two individuals should cooperate to the greatest extent possible to ensure the party receives sufficient advising and advocacy.</a:t>
            </a:r>
          </a:p>
        </p:txBody>
      </p:sp>
    </p:spTree>
    <p:custDataLst>
      <p:tags r:id="rId1"/>
    </p:custDataLst>
    <p:extLst>
      <p:ext uri="{BB962C8B-B14F-4D97-AF65-F5344CB8AC3E}">
        <p14:creationId xmlns:p14="http://schemas.microsoft.com/office/powerpoint/2010/main" val="38919481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83706-A1A9-4820-94BB-364D3A6DF487}"/>
              </a:ext>
            </a:extLst>
          </p:cNvPr>
          <p:cNvSpPr>
            <a:spLocks noGrp="1"/>
          </p:cNvSpPr>
          <p:nvPr>
            <p:ph type="title"/>
          </p:nvPr>
        </p:nvSpPr>
        <p:spPr>
          <a:xfrm>
            <a:off x="405912" y="291562"/>
            <a:ext cx="11029616" cy="1188720"/>
          </a:xfrm>
        </p:spPr>
        <p:txBody>
          <a:bodyPr>
            <a:normAutofit/>
          </a:bodyPr>
          <a:lstStyle/>
          <a:p>
            <a:r>
              <a:rPr lang="en-US" sz="3600" dirty="0"/>
              <a:t>THE Live Hearing</a:t>
            </a:r>
          </a:p>
        </p:txBody>
      </p:sp>
      <p:sp>
        <p:nvSpPr>
          <p:cNvPr id="4" name="Content Placeholder 3">
            <a:extLst>
              <a:ext uri="{FF2B5EF4-FFF2-40B4-BE49-F238E27FC236}">
                <a16:creationId xmlns:a16="http://schemas.microsoft.com/office/drawing/2014/main" id="{3BE670D4-0B82-442F-B43D-77D5D2123497}"/>
              </a:ext>
            </a:extLst>
          </p:cNvPr>
          <p:cNvSpPr>
            <a:spLocks noGrp="1"/>
          </p:cNvSpPr>
          <p:nvPr>
            <p:ph idx="1"/>
          </p:nvPr>
        </p:nvSpPr>
        <p:spPr>
          <a:xfrm>
            <a:off x="405912" y="1480282"/>
            <a:ext cx="11029615" cy="5014475"/>
          </a:xfrm>
        </p:spPr>
        <p:txBody>
          <a:bodyPr>
            <a:normAutofit/>
          </a:bodyPr>
          <a:lstStyle/>
          <a:p>
            <a:pPr marL="0" indent="0">
              <a:buNone/>
            </a:pPr>
            <a:r>
              <a:rPr lang="en-US" b="1" dirty="0"/>
              <a:t>The order of the hearing is flexible, but typically runs as follows:</a:t>
            </a:r>
          </a:p>
          <a:p>
            <a:r>
              <a:rPr lang="en-US" dirty="0"/>
              <a:t>Reading of the charge and respondent’s plea</a:t>
            </a:r>
          </a:p>
          <a:p>
            <a:r>
              <a:rPr lang="en-US" dirty="0"/>
              <a:t>Parties’ opening statements</a:t>
            </a:r>
          </a:p>
          <a:p>
            <a:r>
              <a:rPr lang="en-US" dirty="0"/>
              <a:t>Complainant’s Testimony and Cross</a:t>
            </a:r>
          </a:p>
          <a:p>
            <a:r>
              <a:rPr lang="en-US" dirty="0"/>
              <a:t>Respondent’s Testimony and Cross</a:t>
            </a:r>
          </a:p>
          <a:p>
            <a:r>
              <a:rPr lang="en-US" dirty="0"/>
              <a:t>Witness Testimony and Cross</a:t>
            </a:r>
          </a:p>
          <a:p>
            <a:r>
              <a:rPr lang="en-US" dirty="0"/>
              <a:t>Any further questions from Adjudicator</a:t>
            </a:r>
          </a:p>
          <a:p>
            <a:r>
              <a:rPr lang="en-US" dirty="0"/>
              <a:t>Parties’ closing statements</a:t>
            </a:r>
          </a:p>
          <a:p>
            <a:r>
              <a:rPr lang="en-US" dirty="0"/>
              <a:t>Recess for determination of responsibility/non-responsibility</a:t>
            </a:r>
          </a:p>
          <a:p>
            <a:r>
              <a:rPr lang="en-US" dirty="0"/>
              <a:t>Announcement of determination</a:t>
            </a:r>
          </a:p>
          <a:p>
            <a:r>
              <a:rPr lang="en-US" dirty="0"/>
              <a:t>If responsible, parties’ statements on sanction</a:t>
            </a:r>
          </a:p>
          <a:p>
            <a:r>
              <a:rPr lang="en-US" dirty="0"/>
              <a:t>Adjourn to determine sanction and prepare Written Determination.</a:t>
            </a:r>
          </a:p>
        </p:txBody>
      </p:sp>
    </p:spTree>
    <p:custDataLst>
      <p:tags r:id="rId1"/>
    </p:custDataLst>
    <p:extLst>
      <p:ext uri="{BB962C8B-B14F-4D97-AF65-F5344CB8AC3E}">
        <p14:creationId xmlns:p14="http://schemas.microsoft.com/office/powerpoint/2010/main" val="35007595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FFF40-E099-4494-B21A-321A903A062F}"/>
              </a:ext>
            </a:extLst>
          </p:cNvPr>
          <p:cNvSpPr>
            <a:spLocks noGrp="1"/>
          </p:cNvSpPr>
          <p:nvPr>
            <p:ph type="title"/>
          </p:nvPr>
        </p:nvSpPr>
        <p:spPr>
          <a:xfrm>
            <a:off x="472135" y="288290"/>
            <a:ext cx="11029616" cy="1188720"/>
          </a:xfrm>
        </p:spPr>
        <p:txBody>
          <a:bodyPr>
            <a:normAutofit/>
          </a:bodyPr>
          <a:lstStyle/>
          <a:p>
            <a:r>
              <a:rPr lang="en-US" sz="3600" dirty="0"/>
              <a:t>Relevance of questions and Evidence</a:t>
            </a:r>
          </a:p>
        </p:txBody>
      </p:sp>
      <p:sp>
        <p:nvSpPr>
          <p:cNvPr id="3" name="Content Placeholder 2">
            <a:extLst>
              <a:ext uri="{FF2B5EF4-FFF2-40B4-BE49-F238E27FC236}">
                <a16:creationId xmlns:a16="http://schemas.microsoft.com/office/drawing/2014/main" id="{7A3CC7E7-5208-4204-AB16-DD051FA71131}"/>
              </a:ext>
            </a:extLst>
          </p:cNvPr>
          <p:cNvSpPr>
            <a:spLocks noGrp="1"/>
          </p:cNvSpPr>
          <p:nvPr>
            <p:ph idx="1"/>
          </p:nvPr>
        </p:nvSpPr>
        <p:spPr>
          <a:xfrm>
            <a:off x="581192" y="1866669"/>
            <a:ext cx="11029615" cy="4394171"/>
          </a:xfrm>
        </p:spPr>
        <p:txBody>
          <a:bodyPr>
            <a:normAutofit fontScale="92500" lnSpcReduction="10000"/>
          </a:bodyPr>
          <a:lstStyle/>
          <a:p>
            <a:r>
              <a:rPr lang="en-US" b="1" dirty="0"/>
              <a:t>Questions: </a:t>
            </a:r>
            <a:r>
              <a:rPr lang="en-US" dirty="0"/>
              <a:t>“Only relevant cross-examination and other questions may be asked of a party or witness.” (106.45(b)(6)(i))</a:t>
            </a:r>
          </a:p>
          <a:p>
            <a:r>
              <a:rPr lang="en-US" dirty="0"/>
              <a:t>“Before a complainant, respondent, or witness answers a cross-examination or other question, the decision-maker(s) must first determine whether the question is relevant and explain any decision to exclude a question as not relevant.”</a:t>
            </a:r>
          </a:p>
          <a:p>
            <a:pPr lvl="1"/>
            <a:r>
              <a:rPr lang="en-US" dirty="0"/>
              <a:t>We suggest the following approach: (1) The question is asked; (2) the decision maker considers it; (3) the decision maker tells the witness they may or may not respond; and (4) if not, the decision maker briefly explains the rationale for excluding the question.</a:t>
            </a:r>
          </a:p>
          <a:p>
            <a:pPr lvl="1"/>
            <a:r>
              <a:rPr lang="en-US" b="1" dirty="0"/>
              <a:t>Rape Shield Provision: </a:t>
            </a:r>
            <a:r>
              <a:rPr lang="en-US" dirty="0"/>
              <a:t>“Questions and evidence about the complainant’s sexual predisposition or prior sexual behavior are not relevant, unless such questions and evidence about the complainant’s prior sexual behavior are offered to prove that someone other than the respondent committed the conduct alleged by the complainant, or if the questions and evidence concern specific incidents of the complainant’s prior sexual behavior with the respect to the respondent and are offered to prove consent.”</a:t>
            </a:r>
          </a:p>
          <a:p>
            <a:r>
              <a:rPr lang="en-US" b="1" dirty="0"/>
              <a:t>Evidence: </a:t>
            </a:r>
            <a:r>
              <a:rPr lang="en-US" dirty="0"/>
              <a:t>While the investigation report can make recommendations as to the relevance of evidence (including exhibits and witnesses) the regulations strongly suggest that he decision maker must make final determinations as to what evidence is admissible.</a:t>
            </a:r>
          </a:p>
          <a:p>
            <a:pPr lvl="1"/>
            <a:r>
              <a:rPr lang="en-US" dirty="0"/>
              <a:t>The simplest approach may be to ask: “Does this evidence make any fact material to the ultimate outcome more or less likely to be true?”</a:t>
            </a:r>
          </a:p>
          <a:p>
            <a:pPr lvl="1"/>
            <a:r>
              <a:rPr lang="en-US" dirty="0"/>
              <a:t>An adjudicator may admit evidence but assign it little or no weight in a determination.</a:t>
            </a:r>
          </a:p>
          <a:p>
            <a:r>
              <a:rPr lang="en-US" dirty="0"/>
              <a:t>These real-time decisions are another reason why individual adjudicators, as opposed to panels, may be preferable.</a:t>
            </a:r>
          </a:p>
          <a:p>
            <a:pPr lvl="1"/>
            <a:endParaRPr lang="en-US" b="1" dirty="0"/>
          </a:p>
          <a:p>
            <a:endParaRPr lang="en-US" dirty="0"/>
          </a:p>
        </p:txBody>
      </p:sp>
    </p:spTree>
    <p:custDataLst>
      <p:tags r:id="rId1"/>
    </p:custDataLst>
    <p:extLst>
      <p:ext uri="{BB962C8B-B14F-4D97-AF65-F5344CB8AC3E}">
        <p14:creationId xmlns:p14="http://schemas.microsoft.com/office/powerpoint/2010/main" val="36587798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FFF40-E099-4494-B21A-321A903A062F}"/>
              </a:ext>
            </a:extLst>
          </p:cNvPr>
          <p:cNvSpPr>
            <a:spLocks noGrp="1"/>
          </p:cNvSpPr>
          <p:nvPr>
            <p:ph type="title"/>
          </p:nvPr>
        </p:nvSpPr>
        <p:spPr>
          <a:xfrm>
            <a:off x="472135" y="288290"/>
            <a:ext cx="11029616" cy="1188720"/>
          </a:xfrm>
        </p:spPr>
        <p:txBody>
          <a:bodyPr>
            <a:normAutofit/>
          </a:bodyPr>
          <a:lstStyle/>
          <a:p>
            <a:r>
              <a:rPr lang="en-US" sz="3600" dirty="0"/>
              <a:t>LIVE TESTIMONY REQUIRED</a:t>
            </a:r>
          </a:p>
        </p:txBody>
      </p:sp>
      <p:sp>
        <p:nvSpPr>
          <p:cNvPr id="3" name="Content Placeholder 2">
            <a:extLst>
              <a:ext uri="{FF2B5EF4-FFF2-40B4-BE49-F238E27FC236}">
                <a16:creationId xmlns:a16="http://schemas.microsoft.com/office/drawing/2014/main" id="{7A3CC7E7-5208-4204-AB16-DD051FA71131}"/>
              </a:ext>
            </a:extLst>
          </p:cNvPr>
          <p:cNvSpPr>
            <a:spLocks noGrp="1"/>
          </p:cNvSpPr>
          <p:nvPr>
            <p:ph idx="1"/>
          </p:nvPr>
        </p:nvSpPr>
        <p:spPr>
          <a:xfrm>
            <a:off x="581192" y="1866669"/>
            <a:ext cx="11029615" cy="4394171"/>
          </a:xfrm>
        </p:spPr>
        <p:txBody>
          <a:bodyPr>
            <a:normAutofit fontScale="92500" lnSpcReduction="20000"/>
          </a:bodyPr>
          <a:lstStyle/>
          <a:p>
            <a:r>
              <a:rPr lang="en-US" sz="2400" dirty="0"/>
              <a:t>“</a:t>
            </a:r>
            <a:r>
              <a:rPr lang="en-US" sz="2400" i="1" dirty="0"/>
              <a:t>If a party or witness does not submit to cross-examination at the live hearing, the decision maker must not rely on any statement of that party or witness in reaching a determination regarding responsibility; provided, however, that the decision maker cannot draw an inference about the determination regarding responsibility based solely on the party’s or witness’s absence from the live hearing or refusal to answer cross-examination or other questions</a:t>
            </a:r>
            <a:r>
              <a:rPr lang="en-US" sz="2400" dirty="0"/>
              <a:t>.” (106.45(b)(6))</a:t>
            </a:r>
          </a:p>
          <a:p>
            <a:r>
              <a:rPr lang="en-US" sz="2400" dirty="0"/>
              <a:t>DOE has repeatedly confirms that this allows parties to keep out </a:t>
            </a:r>
            <a:r>
              <a:rPr lang="en-US" sz="2400" i="1" dirty="0"/>
              <a:t>any</a:t>
            </a:r>
            <a:r>
              <a:rPr lang="en-US" sz="2400" dirty="0"/>
              <a:t> factual statement, including a direct recorded confession by refusing to testify.</a:t>
            </a:r>
          </a:p>
          <a:p>
            <a:r>
              <a:rPr lang="en-US" sz="2400" dirty="0"/>
              <a:t>At MSU, a refusal to testify or answer ANY relevant question should result in the entirety of the party or witness’s statement(s)—including any prior hearing testimony—being disregarded, and the matter being decided based on any remaining evidence.</a:t>
            </a:r>
          </a:p>
          <a:p>
            <a:r>
              <a:rPr lang="en-US" sz="2400" dirty="0"/>
              <a:t>Documents such as police reports likely will need live witnesses to authenticate them.</a:t>
            </a:r>
          </a:p>
          <a:p>
            <a:endParaRPr lang="en-US" dirty="0"/>
          </a:p>
        </p:txBody>
      </p:sp>
    </p:spTree>
    <p:custDataLst>
      <p:tags r:id="rId1"/>
    </p:custDataLst>
    <p:extLst>
      <p:ext uri="{BB962C8B-B14F-4D97-AF65-F5344CB8AC3E}">
        <p14:creationId xmlns:p14="http://schemas.microsoft.com/office/powerpoint/2010/main" val="3232653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62972-3449-42D1-8185-B4BEFD52AB44}"/>
              </a:ext>
            </a:extLst>
          </p:cNvPr>
          <p:cNvSpPr>
            <a:spLocks noGrp="1"/>
          </p:cNvSpPr>
          <p:nvPr>
            <p:ph type="title"/>
          </p:nvPr>
        </p:nvSpPr>
        <p:spPr>
          <a:xfrm>
            <a:off x="431902" y="561586"/>
            <a:ext cx="11029616" cy="1188720"/>
          </a:xfrm>
        </p:spPr>
        <p:txBody>
          <a:bodyPr>
            <a:normAutofit/>
          </a:bodyPr>
          <a:lstStyle/>
          <a:p>
            <a:r>
              <a:rPr lang="en-US" dirty="0"/>
              <a:t>The basic structure of federal sexual misconduct laws</a:t>
            </a:r>
            <a:br>
              <a:rPr lang="en-US" dirty="0"/>
            </a:br>
            <a:r>
              <a:rPr lang="en-US" dirty="0"/>
              <a:t>In higher ed, 2020</a:t>
            </a:r>
          </a:p>
        </p:txBody>
      </p:sp>
      <p:graphicFrame>
        <p:nvGraphicFramePr>
          <p:cNvPr id="4" name="Content Placeholder 2" descr="timeline">
            <a:extLst>
              <a:ext uri="{FF2B5EF4-FFF2-40B4-BE49-F238E27FC236}">
                <a16:creationId xmlns:a16="http://schemas.microsoft.com/office/drawing/2014/main" id="{FF3F0D82-0AA6-45C3-8367-955CBFA02ED6}"/>
              </a:ext>
            </a:extLst>
          </p:cNvPr>
          <p:cNvGraphicFramePr>
            <a:graphicFrameLocks noGrp="1"/>
          </p:cNvGraphicFramePr>
          <p:nvPr>
            <p:ph idx="1"/>
          </p:nvPr>
        </p:nvGraphicFramePr>
        <p:xfrm>
          <a:off x="431902" y="2341563"/>
          <a:ext cx="11029950" cy="38142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Straight Arrow Connector 4">
            <a:extLst>
              <a:ext uri="{FF2B5EF4-FFF2-40B4-BE49-F238E27FC236}">
                <a16:creationId xmlns:a16="http://schemas.microsoft.com/office/drawing/2014/main" id="{42B4D256-906A-4D36-988F-7D60B4D5A042}"/>
              </a:ext>
              <a:ext uri="{C183D7F6-B498-43B3-948B-1728B52AA6E4}">
                <adec:decorative xmlns:adec="http://schemas.microsoft.com/office/drawing/2017/decorative" val="1"/>
              </a:ext>
            </a:extLst>
          </p:cNvPr>
          <p:cNvCxnSpPr/>
          <p:nvPr/>
        </p:nvCxnSpPr>
        <p:spPr>
          <a:xfrm>
            <a:off x="655739" y="2072081"/>
            <a:ext cx="10880522"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4DF9D0E-119B-4805-81E9-8279CB86AA9D}"/>
              </a:ext>
            </a:extLst>
          </p:cNvPr>
          <p:cNvSpPr txBox="1"/>
          <p:nvPr/>
        </p:nvSpPr>
        <p:spPr>
          <a:xfrm>
            <a:off x="730148" y="2055303"/>
            <a:ext cx="10805779" cy="338554"/>
          </a:xfrm>
          <a:prstGeom prst="rect">
            <a:avLst/>
          </a:prstGeom>
          <a:noFill/>
        </p:spPr>
        <p:txBody>
          <a:bodyPr wrap="square" rtlCol="0">
            <a:spAutoFit/>
          </a:bodyPr>
          <a:lstStyle/>
          <a:p>
            <a:r>
              <a:rPr lang="en-US" sz="1600" dirty="0">
                <a:latin typeface="+mj-lt"/>
              </a:rPr>
              <a:t>LESS SPECIFIC								                  MORE SPECIFIC</a:t>
            </a:r>
          </a:p>
        </p:txBody>
      </p:sp>
    </p:spTree>
    <p:custDataLst>
      <p:tags r:id="rId1"/>
    </p:custDataLst>
    <p:extLst>
      <p:ext uri="{BB962C8B-B14F-4D97-AF65-F5344CB8AC3E}">
        <p14:creationId xmlns:p14="http://schemas.microsoft.com/office/powerpoint/2010/main" val="23016283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FFF40-E099-4494-B21A-321A903A062F}"/>
              </a:ext>
            </a:extLst>
          </p:cNvPr>
          <p:cNvSpPr>
            <a:spLocks noGrp="1"/>
          </p:cNvSpPr>
          <p:nvPr>
            <p:ph type="title"/>
          </p:nvPr>
        </p:nvSpPr>
        <p:spPr>
          <a:xfrm>
            <a:off x="472135" y="288290"/>
            <a:ext cx="11029616" cy="1188720"/>
          </a:xfrm>
        </p:spPr>
        <p:txBody>
          <a:bodyPr>
            <a:normAutofit/>
          </a:bodyPr>
          <a:lstStyle/>
          <a:p>
            <a:r>
              <a:rPr lang="en-US" sz="3600" dirty="0"/>
              <a:t>Written Determination</a:t>
            </a:r>
          </a:p>
        </p:txBody>
      </p:sp>
      <p:sp>
        <p:nvSpPr>
          <p:cNvPr id="3" name="Content Placeholder 2">
            <a:extLst>
              <a:ext uri="{FF2B5EF4-FFF2-40B4-BE49-F238E27FC236}">
                <a16:creationId xmlns:a16="http://schemas.microsoft.com/office/drawing/2014/main" id="{7A3CC7E7-5208-4204-AB16-DD051FA71131}"/>
              </a:ext>
            </a:extLst>
          </p:cNvPr>
          <p:cNvSpPr>
            <a:spLocks noGrp="1"/>
          </p:cNvSpPr>
          <p:nvPr>
            <p:ph idx="1"/>
          </p:nvPr>
        </p:nvSpPr>
        <p:spPr>
          <a:xfrm>
            <a:off x="581192" y="1539498"/>
            <a:ext cx="11029615" cy="4394171"/>
          </a:xfrm>
        </p:spPr>
        <p:txBody>
          <a:bodyPr>
            <a:normAutofit/>
          </a:bodyPr>
          <a:lstStyle/>
          <a:p>
            <a:pPr marL="0" indent="0">
              <a:buNone/>
            </a:pPr>
            <a:r>
              <a:rPr lang="en-US" b="1" dirty="0"/>
              <a:t>The adjudicator’s written determination must include:</a:t>
            </a:r>
          </a:p>
          <a:p>
            <a:r>
              <a:rPr lang="en-US" b="1" dirty="0"/>
              <a:t>A statement of the allegations considered</a:t>
            </a:r>
          </a:p>
          <a:p>
            <a:r>
              <a:rPr lang="en-US" b="1" dirty="0"/>
              <a:t>A descriptions of the procedural steps from the receipt of the formal complaint (which will be provided in the Investigative Report)</a:t>
            </a:r>
          </a:p>
          <a:p>
            <a:r>
              <a:rPr lang="en-US" b="1" dirty="0"/>
              <a:t>Findings of relevant fact</a:t>
            </a:r>
          </a:p>
          <a:p>
            <a:r>
              <a:rPr lang="en-US" b="1" dirty="0"/>
              <a:t>Conclusions applying relevant MSU policies to facts</a:t>
            </a:r>
          </a:p>
          <a:p>
            <a:r>
              <a:rPr lang="en-US" b="1" dirty="0"/>
              <a:t>A statement of the result for each separate allegation, including any sanction or other remedy and the rational for the same, and</a:t>
            </a:r>
          </a:p>
          <a:p>
            <a:r>
              <a:rPr lang="en-US" b="1" dirty="0"/>
              <a:t>A statement of possible grounds and procedures for appeal.</a:t>
            </a:r>
          </a:p>
        </p:txBody>
      </p:sp>
    </p:spTree>
    <p:custDataLst>
      <p:tags r:id="rId1"/>
    </p:custDataLst>
    <p:extLst>
      <p:ext uri="{BB962C8B-B14F-4D97-AF65-F5344CB8AC3E}">
        <p14:creationId xmlns:p14="http://schemas.microsoft.com/office/powerpoint/2010/main" val="12326337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FFF40-E099-4494-B21A-321A903A062F}"/>
              </a:ext>
            </a:extLst>
          </p:cNvPr>
          <p:cNvSpPr>
            <a:spLocks noGrp="1"/>
          </p:cNvSpPr>
          <p:nvPr>
            <p:ph type="title"/>
          </p:nvPr>
        </p:nvSpPr>
        <p:spPr>
          <a:xfrm>
            <a:off x="472135" y="288290"/>
            <a:ext cx="11029616" cy="1188720"/>
          </a:xfrm>
        </p:spPr>
        <p:txBody>
          <a:bodyPr>
            <a:normAutofit/>
          </a:bodyPr>
          <a:lstStyle/>
          <a:p>
            <a:r>
              <a:rPr lang="en-US" sz="3600" dirty="0"/>
              <a:t>APPEALS</a:t>
            </a:r>
          </a:p>
        </p:txBody>
      </p:sp>
      <p:sp>
        <p:nvSpPr>
          <p:cNvPr id="3" name="Content Placeholder 2">
            <a:extLst>
              <a:ext uri="{FF2B5EF4-FFF2-40B4-BE49-F238E27FC236}">
                <a16:creationId xmlns:a16="http://schemas.microsoft.com/office/drawing/2014/main" id="{7A3CC7E7-5208-4204-AB16-DD051FA71131}"/>
              </a:ext>
            </a:extLst>
          </p:cNvPr>
          <p:cNvSpPr>
            <a:spLocks noGrp="1"/>
          </p:cNvSpPr>
          <p:nvPr>
            <p:ph idx="1"/>
          </p:nvPr>
        </p:nvSpPr>
        <p:spPr>
          <a:xfrm>
            <a:off x="581192" y="1539498"/>
            <a:ext cx="11029615" cy="4394171"/>
          </a:xfrm>
        </p:spPr>
        <p:txBody>
          <a:bodyPr>
            <a:normAutofit/>
          </a:bodyPr>
          <a:lstStyle/>
          <a:p>
            <a:r>
              <a:rPr lang="en-US" b="1" dirty="0"/>
              <a:t>An appeal may be made by any party from (1) any pre-hearing dismissal; or (2) the outcome of a hearing.</a:t>
            </a:r>
          </a:p>
          <a:p>
            <a:r>
              <a:rPr lang="en-US" b="1" dirty="0"/>
              <a:t>A party may appeal by submitting a written notice of appeal to the Title IX Coordinator within seven days of any decision.</a:t>
            </a:r>
          </a:p>
          <a:p>
            <a:r>
              <a:rPr lang="en-US" b="1" dirty="0"/>
              <a:t>The Title IX Coordinator will inform parties of how to submit written statements on appeal.</a:t>
            </a:r>
          </a:p>
          <a:p>
            <a:r>
              <a:rPr lang="en-US" b="1" dirty="0"/>
              <a:t>The appellate adjudicator will consider ONLY the hearing record, the parties’ written statements, and applicable policies. He or she may not conduct a new hearing or hear new testimony.</a:t>
            </a:r>
          </a:p>
          <a:p>
            <a:r>
              <a:rPr lang="en-US" b="1" dirty="0"/>
              <a:t>The appellate adjudicator may (1) affirm the outcome; (2) reverse the outcome and remand to the hearing adjudicator for further proceedings to determine remaining questions; or (3) if the case leaves no remaining material questions, reverse the outcome and render a new, final outcome.</a:t>
            </a:r>
          </a:p>
          <a:p>
            <a:r>
              <a:rPr lang="en-US" b="1" dirty="0"/>
              <a:t>The appellate adjudicator may not have served in any other capacity in connection with the investigation in question.</a:t>
            </a:r>
          </a:p>
          <a:p>
            <a:r>
              <a:rPr lang="en-US" b="1" dirty="0"/>
              <a:t>The decision of the appellate adjudicator is final.</a:t>
            </a:r>
          </a:p>
        </p:txBody>
      </p:sp>
    </p:spTree>
    <p:custDataLst>
      <p:tags r:id="rId1"/>
    </p:custDataLst>
    <p:extLst>
      <p:ext uri="{BB962C8B-B14F-4D97-AF65-F5344CB8AC3E}">
        <p14:creationId xmlns:p14="http://schemas.microsoft.com/office/powerpoint/2010/main" val="2325496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5C911-93E9-4531-8631-AFB4A00595B4}"/>
              </a:ext>
            </a:extLst>
          </p:cNvPr>
          <p:cNvSpPr>
            <a:spLocks noGrp="1"/>
          </p:cNvSpPr>
          <p:nvPr>
            <p:ph type="title"/>
          </p:nvPr>
        </p:nvSpPr>
        <p:spPr>
          <a:xfrm>
            <a:off x="438579" y="98149"/>
            <a:ext cx="11029616" cy="1188720"/>
          </a:xfrm>
        </p:spPr>
        <p:txBody>
          <a:bodyPr>
            <a:normAutofit/>
          </a:bodyPr>
          <a:lstStyle/>
          <a:p>
            <a:r>
              <a:rPr lang="en-US" sz="3600" dirty="0"/>
              <a:t>TRAINING REQUIREMENTS</a:t>
            </a:r>
          </a:p>
        </p:txBody>
      </p:sp>
      <p:sp>
        <p:nvSpPr>
          <p:cNvPr id="3" name="Content Placeholder 2">
            <a:extLst>
              <a:ext uri="{FF2B5EF4-FFF2-40B4-BE49-F238E27FC236}">
                <a16:creationId xmlns:a16="http://schemas.microsoft.com/office/drawing/2014/main" id="{20D135F9-58EF-41B8-98F4-BFC1CCE37D73}"/>
              </a:ext>
            </a:extLst>
          </p:cNvPr>
          <p:cNvSpPr>
            <a:spLocks noGrp="1"/>
          </p:cNvSpPr>
          <p:nvPr>
            <p:ph idx="1"/>
          </p:nvPr>
        </p:nvSpPr>
        <p:spPr>
          <a:xfrm>
            <a:off x="711443" y="1388004"/>
            <a:ext cx="10483887" cy="5049837"/>
          </a:xfrm>
        </p:spPr>
        <p:txBody>
          <a:bodyPr>
            <a:normAutofit fontScale="92500" lnSpcReduction="20000"/>
          </a:bodyPr>
          <a:lstStyle/>
          <a:p>
            <a:pPr marL="0" indent="0">
              <a:buNone/>
            </a:pPr>
            <a:r>
              <a:rPr lang="en-US" b="1" dirty="0"/>
              <a:t>106.45(b)(1)(iii): </a:t>
            </a:r>
            <a:r>
              <a:rPr lang="en-US" dirty="0"/>
              <a:t>A recipient must ensure that </a:t>
            </a:r>
            <a:r>
              <a:rPr lang="en-US" b="1" i="1" dirty="0"/>
              <a:t>Title IX Coordinators, investigators, decision-makers, and any person who facilitates an informal resolution process</a:t>
            </a:r>
            <a:r>
              <a:rPr lang="en-US" dirty="0"/>
              <a:t>, receive training on: </a:t>
            </a:r>
          </a:p>
          <a:p>
            <a:r>
              <a:rPr lang="en-US" dirty="0"/>
              <a:t>The definition of sexual harassment in § 106.30 </a:t>
            </a:r>
          </a:p>
          <a:p>
            <a:r>
              <a:rPr lang="en-US" dirty="0"/>
              <a:t>The scope of the recipient’s education program or activity </a:t>
            </a:r>
          </a:p>
          <a:p>
            <a:r>
              <a:rPr lang="en-US" dirty="0"/>
              <a:t>How to conduct an investigation and grievance process including hearings, appeals, and informal resolution processes, as applicable, and </a:t>
            </a:r>
          </a:p>
          <a:p>
            <a:r>
              <a:rPr lang="en-US" dirty="0"/>
              <a:t>How to serve impartially, including by avoiding prejudgment of the facts at issue, conflicts of interest, and bias. </a:t>
            </a:r>
          </a:p>
          <a:p>
            <a:pPr marL="0" indent="0">
              <a:buNone/>
            </a:pPr>
            <a:r>
              <a:rPr lang="en-US" dirty="0"/>
              <a:t>A recipient must ensure that </a:t>
            </a:r>
            <a:r>
              <a:rPr lang="en-US" b="1" i="1" dirty="0"/>
              <a:t>decision-makers</a:t>
            </a:r>
            <a:r>
              <a:rPr lang="en-US" dirty="0"/>
              <a:t> receive training on: </a:t>
            </a:r>
          </a:p>
          <a:p>
            <a:r>
              <a:rPr lang="en-US" dirty="0"/>
              <a:t>Any technology to be used at a live hearing </a:t>
            </a:r>
          </a:p>
          <a:p>
            <a:r>
              <a:rPr lang="en-US" dirty="0"/>
              <a:t>Issues of relevance of questions and evidence, including when questions and evidence about the complainant’s sexual predisposition or prior sexual behavior are not relevant, as set forth in paragraph (b)(6) of this section. </a:t>
            </a:r>
          </a:p>
          <a:p>
            <a:pPr marL="0" indent="0">
              <a:buNone/>
            </a:pPr>
            <a:r>
              <a:rPr lang="en-US" dirty="0"/>
              <a:t>A recipient also must ensure that </a:t>
            </a:r>
            <a:r>
              <a:rPr lang="en-US" b="1" i="1" dirty="0"/>
              <a:t>investigators</a:t>
            </a:r>
            <a:r>
              <a:rPr lang="en-US" dirty="0"/>
              <a:t> receive training on issues of relevance to create an investigative report that fairly summarizes relevant evidence, as set forth in paragraph (b)(5)(vii) of this section. </a:t>
            </a:r>
          </a:p>
          <a:p>
            <a:pPr marL="0" indent="0">
              <a:buNone/>
            </a:pPr>
            <a:r>
              <a:rPr lang="en-US" dirty="0"/>
              <a:t>Any materials used to train Title IX Coordinators, investigators, decision-makers, and any person who facilitates an informal resolution process, must not rely on sex stereotypes and must promote impartial investigations and adjudications of formal complaints of sexual harassment;</a:t>
            </a:r>
          </a:p>
        </p:txBody>
      </p:sp>
    </p:spTree>
    <p:custDataLst>
      <p:tags r:id="rId1"/>
    </p:custDataLst>
    <p:extLst>
      <p:ext uri="{BB962C8B-B14F-4D97-AF65-F5344CB8AC3E}">
        <p14:creationId xmlns:p14="http://schemas.microsoft.com/office/powerpoint/2010/main" val="3950666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5C911-93E9-4531-8631-AFB4A00595B4}"/>
              </a:ext>
            </a:extLst>
          </p:cNvPr>
          <p:cNvSpPr>
            <a:spLocks noGrp="1"/>
          </p:cNvSpPr>
          <p:nvPr>
            <p:ph type="title"/>
          </p:nvPr>
        </p:nvSpPr>
        <p:spPr>
          <a:xfrm>
            <a:off x="438579" y="98149"/>
            <a:ext cx="11029616" cy="1188720"/>
          </a:xfrm>
        </p:spPr>
        <p:txBody>
          <a:bodyPr>
            <a:normAutofit/>
          </a:bodyPr>
          <a:lstStyle/>
          <a:p>
            <a:r>
              <a:rPr lang="en-US" sz="3600" dirty="0"/>
              <a:t>TRAINING REQUIREMENTS</a:t>
            </a:r>
          </a:p>
        </p:txBody>
      </p:sp>
      <p:sp>
        <p:nvSpPr>
          <p:cNvPr id="3" name="Content Placeholder 2">
            <a:extLst>
              <a:ext uri="{FF2B5EF4-FFF2-40B4-BE49-F238E27FC236}">
                <a16:creationId xmlns:a16="http://schemas.microsoft.com/office/drawing/2014/main" id="{20D135F9-58EF-41B8-98F4-BFC1CCE37D73}"/>
              </a:ext>
            </a:extLst>
          </p:cNvPr>
          <p:cNvSpPr>
            <a:spLocks noGrp="1"/>
          </p:cNvSpPr>
          <p:nvPr>
            <p:ph idx="1"/>
          </p:nvPr>
        </p:nvSpPr>
        <p:spPr>
          <a:xfrm>
            <a:off x="711443" y="1388004"/>
            <a:ext cx="10483887" cy="5049837"/>
          </a:xfrm>
        </p:spPr>
        <p:txBody>
          <a:bodyPr>
            <a:normAutofit/>
          </a:bodyPr>
          <a:lstStyle/>
          <a:p>
            <a:pPr marL="0" indent="0">
              <a:buNone/>
            </a:pPr>
            <a:r>
              <a:rPr lang="en-US" sz="2800" b="1" dirty="0"/>
              <a:t>It is essential that every participant in MSU’s Title IX process carefully review Operating Policy 3.04 on Sexual Misconduct, as that document provides the authoritative statement of standards, policy, and procedure.</a:t>
            </a:r>
          </a:p>
          <a:p>
            <a:pPr marL="0" indent="0">
              <a:buNone/>
            </a:pPr>
            <a:r>
              <a:rPr lang="en-US" sz="2800" b="1" dirty="0"/>
              <a:t>If you have questions about the contents of the policy, please do not hesitate to contact the Title IX Coordinator, Brett Harvey, at 662-325-5839 or brett.harvey@msstate.edu.</a:t>
            </a:r>
            <a:endParaRPr lang="en-US" sz="2800" dirty="0"/>
          </a:p>
        </p:txBody>
      </p:sp>
    </p:spTree>
    <p:custDataLst>
      <p:tags r:id="rId1"/>
    </p:custDataLst>
    <p:extLst>
      <p:ext uri="{BB962C8B-B14F-4D97-AF65-F5344CB8AC3E}">
        <p14:creationId xmlns:p14="http://schemas.microsoft.com/office/powerpoint/2010/main" val="2550937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nvestigating the claims investigation | eServices Co.">
            <a:extLst>
              <a:ext uri="{FF2B5EF4-FFF2-40B4-BE49-F238E27FC236}">
                <a16:creationId xmlns:a16="http://schemas.microsoft.com/office/drawing/2014/main" id="{6F2761B7-7D16-45BB-8515-843480B32B6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0" y="-5080"/>
            <a:ext cx="12192000" cy="686816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5FF0EA84-C3C4-448F-9F6E-A2E9FA250727}"/>
              </a:ext>
            </a:extLst>
          </p:cNvPr>
          <p:cNvSpPr txBox="1">
            <a:spLocks noGrp="1"/>
          </p:cNvSpPr>
          <p:nvPr>
            <p:ph type="title" idx="4294967295"/>
          </p:nvPr>
        </p:nvSpPr>
        <p:spPr>
          <a:xfrm>
            <a:off x="1015482" y="506918"/>
            <a:ext cx="10161036" cy="255454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chemeClr val="bg1"/>
                </a:solidFill>
                <a:effectLst/>
                <a:uLnTx/>
                <a:uFillTx/>
                <a:latin typeface="+mj-lt"/>
                <a:ea typeface="+mn-ea"/>
                <a:cs typeface="+mn-cs"/>
              </a:rPr>
              <a:t>TITLE IX INVESTIGATIONS</a:t>
            </a:r>
          </a:p>
        </p:txBody>
      </p:sp>
      <p:sp>
        <p:nvSpPr>
          <p:cNvPr id="4" name="Rectangle 3">
            <a:extLst>
              <a:ext uri="{FF2B5EF4-FFF2-40B4-BE49-F238E27FC236}">
                <a16:creationId xmlns:a16="http://schemas.microsoft.com/office/drawing/2014/main" id="{F4BFF991-D18D-4834-9C6B-8C1719CF0777}"/>
              </a:ext>
            </a:extLst>
          </p:cNvPr>
          <p:cNvSpPr/>
          <p:nvPr/>
        </p:nvSpPr>
        <p:spPr>
          <a:xfrm>
            <a:off x="3048000" y="4999164"/>
            <a:ext cx="6096000" cy="1200329"/>
          </a:xfrm>
          <a:prstGeom prst="rect">
            <a:avLst/>
          </a:prstGeom>
        </p:spPr>
        <p:txBody>
          <a:bodyPr>
            <a:spAutoFit/>
          </a:bodyPr>
          <a:lstStyle/>
          <a:p>
            <a:pPr algn="ctr"/>
            <a:r>
              <a:rPr lang="en-US" sz="2400" dirty="0">
                <a:solidFill>
                  <a:schemeClr val="bg1"/>
                </a:solidFill>
              </a:rPr>
              <a:t>BRETT HARVEY</a:t>
            </a:r>
          </a:p>
          <a:p>
            <a:pPr algn="ctr"/>
            <a:r>
              <a:rPr lang="en-US" sz="2400" dirty="0">
                <a:solidFill>
                  <a:schemeClr val="bg1"/>
                </a:solidFill>
              </a:rPr>
              <a:t>MISSISSIPPI STATE UNIVERSITY</a:t>
            </a:r>
          </a:p>
          <a:p>
            <a:pPr algn="ctr"/>
            <a:r>
              <a:rPr lang="en-US" sz="2400" dirty="0">
                <a:solidFill>
                  <a:schemeClr val="bg1"/>
                </a:solidFill>
              </a:rPr>
              <a:t>OCTOBER 2020</a:t>
            </a:r>
          </a:p>
        </p:txBody>
      </p:sp>
    </p:spTree>
    <p:custDataLst>
      <p:tags r:id="rId1"/>
    </p:custDataLst>
    <p:extLst>
      <p:ext uri="{BB962C8B-B14F-4D97-AF65-F5344CB8AC3E}">
        <p14:creationId xmlns:p14="http://schemas.microsoft.com/office/powerpoint/2010/main" val="179126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5C911-93E9-4531-8631-AFB4A00595B4}"/>
              </a:ext>
            </a:extLst>
          </p:cNvPr>
          <p:cNvSpPr>
            <a:spLocks noGrp="1"/>
          </p:cNvSpPr>
          <p:nvPr>
            <p:ph type="title"/>
          </p:nvPr>
        </p:nvSpPr>
        <p:spPr>
          <a:xfrm>
            <a:off x="581191" y="215595"/>
            <a:ext cx="11029616" cy="1188720"/>
          </a:xfrm>
        </p:spPr>
        <p:txBody>
          <a:bodyPr>
            <a:normAutofit/>
          </a:bodyPr>
          <a:lstStyle/>
          <a:p>
            <a:r>
              <a:rPr lang="en-US" sz="3600" dirty="0"/>
              <a:t>TITLE IX COMPLIANCE PERSONNEL, Part 1</a:t>
            </a:r>
          </a:p>
        </p:txBody>
      </p:sp>
      <p:sp>
        <p:nvSpPr>
          <p:cNvPr id="3" name="Content Placeholder 2">
            <a:extLst>
              <a:ext uri="{FF2B5EF4-FFF2-40B4-BE49-F238E27FC236}">
                <a16:creationId xmlns:a16="http://schemas.microsoft.com/office/drawing/2014/main" id="{20D135F9-58EF-41B8-98F4-BFC1CCE37D73}"/>
              </a:ext>
            </a:extLst>
          </p:cNvPr>
          <p:cNvSpPr>
            <a:spLocks noGrp="1"/>
          </p:cNvSpPr>
          <p:nvPr>
            <p:ph idx="1"/>
          </p:nvPr>
        </p:nvSpPr>
        <p:spPr>
          <a:xfrm>
            <a:off x="403958" y="1729810"/>
            <a:ext cx="11518305" cy="5055208"/>
          </a:xfrm>
        </p:spPr>
        <p:txBody>
          <a:bodyPr>
            <a:normAutofit/>
          </a:bodyPr>
          <a:lstStyle/>
          <a:p>
            <a:r>
              <a:rPr lang="en-US" b="1" dirty="0"/>
              <a:t>Title IX Coordinator: </a:t>
            </a:r>
            <a:r>
              <a:rPr lang="en-US" dirty="0"/>
              <a:t>“Coordinates [institution’s] efforts to comply with […] responsibilities” under Title IX and regulations.  </a:t>
            </a:r>
          </a:p>
          <a:p>
            <a:pPr lvl="1"/>
            <a:r>
              <a:rPr lang="en-US" dirty="0">
                <a:solidFill>
                  <a:srgbClr val="00B050"/>
                </a:solidFill>
              </a:rPr>
              <a:t>Must</a:t>
            </a:r>
            <a:r>
              <a:rPr lang="en-US" dirty="0"/>
              <a:t> contact complainant, receive formal complaints, and authorize any investigations where the complainant does not participate.</a:t>
            </a:r>
          </a:p>
          <a:p>
            <a:pPr lvl="1"/>
            <a:r>
              <a:rPr lang="en-US" dirty="0">
                <a:solidFill>
                  <a:srgbClr val="00B050"/>
                </a:solidFill>
              </a:rPr>
              <a:t>Must</a:t>
            </a:r>
            <a:r>
              <a:rPr lang="en-US" dirty="0"/>
              <a:t> ensure procedural requirements for investigation/adjudication (e.g., proper notice, sufficient time) are followed.  </a:t>
            </a:r>
          </a:p>
          <a:p>
            <a:pPr lvl="1"/>
            <a:r>
              <a:rPr lang="en-US" dirty="0">
                <a:solidFill>
                  <a:srgbClr val="00B050"/>
                </a:solidFill>
              </a:rPr>
              <a:t>Must</a:t>
            </a:r>
            <a:r>
              <a:rPr lang="en-US" dirty="0"/>
              <a:t> coordinate supportive measures.</a:t>
            </a:r>
          </a:p>
          <a:p>
            <a:pPr lvl="1"/>
            <a:r>
              <a:rPr lang="en-US" dirty="0">
                <a:solidFill>
                  <a:srgbClr val="FFC000"/>
                </a:solidFill>
              </a:rPr>
              <a:t>May or may not</a:t>
            </a:r>
            <a:r>
              <a:rPr lang="en-US" dirty="0"/>
              <a:t> serve as investigator, oversee investigation process, and/or prepare mandatory investigative report.</a:t>
            </a:r>
          </a:p>
          <a:p>
            <a:pPr lvl="1"/>
            <a:r>
              <a:rPr lang="en-US" dirty="0">
                <a:solidFill>
                  <a:srgbClr val="FF0000"/>
                </a:solidFill>
              </a:rPr>
              <a:t>May not</a:t>
            </a:r>
            <a:r>
              <a:rPr lang="en-US" dirty="0"/>
              <a:t> serve as adjudicator or fact-finder in hearing, or make ultimate decisions on responsibility/non-responsibility.</a:t>
            </a:r>
          </a:p>
          <a:p>
            <a:r>
              <a:rPr lang="en-US" b="1" dirty="0"/>
              <a:t>Officials With Authority To Institute Corrective Measures (OWA’s): </a:t>
            </a:r>
            <a:r>
              <a:rPr lang="en-US" dirty="0"/>
              <a:t>Any official, other than the Title IX Coordinator, who has authority under your institution’s policies to institute corrective measures (such as discipline, no-contact orders, or other interim measures) in response to harassment.</a:t>
            </a:r>
          </a:p>
          <a:p>
            <a:pPr lvl="1"/>
            <a:r>
              <a:rPr lang="en-US" dirty="0">
                <a:solidFill>
                  <a:srgbClr val="00B050"/>
                </a:solidFill>
              </a:rPr>
              <a:t>Must</a:t>
            </a:r>
            <a:r>
              <a:rPr lang="en-US" dirty="0"/>
              <a:t> relay information suggesting sexual harassment to the Title IX coordinator, as the OWA’s knowledge is imputed to the institution.</a:t>
            </a:r>
          </a:p>
          <a:p>
            <a:r>
              <a:rPr lang="en-US" b="1" dirty="0"/>
              <a:t>Investigators: </a:t>
            </a:r>
            <a:r>
              <a:rPr lang="en-US" dirty="0"/>
              <a:t>Responsible for interviewing witnesses, collecting evidence, and preparing investigation report before hearing.</a:t>
            </a:r>
          </a:p>
          <a:p>
            <a:pPr lvl="1"/>
            <a:r>
              <a:rPr lang="en-US" dirty="0">
                <a:solidFill>
                  <a:srgbClr val="FFC000"/>
                </a:solidFill>
              </a:rPr>
              <a:t>May or may not </a:t>
            </a:r>
            <a:r>
              <a:rPr lang="en-US" dirty="0"/>
              <a:t>also function as Title IX Coordinator.</a:t>
            </a:r>
          </a:p>
          <a:p>
            <a:pPr lvl="1"/>
            <a:r>
              <a:rPr lang="en-US" dirty="0">
                <a:solidFill>
                  <a:srgbClr val="FF0000"/>
                </a:solidFill>
              </a:rPr>
              <a:t>May not </a:t>
            </a:r>
            <a:r>
              <a:rPr lang="en-US" dirty="0"/>
              <a:t>serve as an adjudicator.</a:t>
            </a:r>
          </a:p>
          <a:p>
            <a:pPr lvl="1"/>
            <a:endParaRPr lang="en-US" b="1" dirty="0"/>
          </a:p>
          <a:p>
            <a:endParaRPr lang="en-US" dirty="0"/>
          </a:p>
        </p:txBody>
      </p:sp>
    </p:spTree>
    <p:custDataLst>
      <p:tags r:id="rId1"/>
    </p:custDataLst>
    <p:extLst>
      <p:ext uri="{BB962C8B-B14F-4D97-AF65-F5344CB8AC3E}">
        <p14:creationId xmlns:p14="http://schemas.microsoft.com/office/powerpoint/2010/main" val="2719418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5C911-93E9-4531-8631-AFB4A00595B4}"/>
              </a:ext>
            </a:extLst>
          </p:cNvPr>
          <p:cNvSpPr>
            <a:spLocks noGrp="1"/>
          </p:cNvSpPr>
          <p:nvPr>
            <p:ph type="title"/>
          </p:nvPr>
        </p:nvSpPr>
        <p:spPr>
          <a:xfrm>
            <a:off x="581191" y="215595"/>
            <a:ext cx="11029616" cy="1188720"/>
          </a:xfrm>
        </p:spPr>
        <p:txBody>
          <a:bodyPr>
            <a:normAutofit/>
          </a:bodyPr>
          <a:lstStyle/>
          <a:p>
            <a:r>
              <a:rPr lang="en-US" sz="3600" dirty="0"/>
              <a:t>TITLE IX COMPLIANCE PERSONNEL, Part 2</a:t>
            </a:r>
          </a:p>
        </p:txBody>
      </p:sp>
      <p:sp>
        <p:nvSpPr>
          <p:cNvPr id="3" name="Content Placeholder 2">
            <a:extLst>
              <a:ext uri="{FF2B5EF4-FFF2-40B4-BE49-F238E27FC236}">
                <a16:creationId xmlns:a16="http://schemas.microsoft.com/office/drawing/2014/main" id="{20D135F9-58EF-41B8-98F4-BFC1CCE37D73}"/>
              </a:ext>
            </a:extLst>
          </p:cNvPr>
          <p:cNvSpPr>
            <a:spLocks noGrp="1"/>
          </p:cNvSpPr>
          <p:nvPr>
            <p:ph idx="1"/>
          </p:nvPr>
        </p:nvSpPr>
        <p:spPr>
          <a:xfrm>
            <a:off x="403958" y="1729810"/>
            <a:ext cx="11518305" cy="5055208"/>
          </a:xfrm>
        </p:spPr>
        <p:txBody>
          <a:bodyPr>
            <a:normAutofit lnSpcReduction="10000"/>
          </a:bodyPr>
          <a:lstStyle/>
          <a:p>
            <a:r>
              <a:rPr lang="en-US" b="1" dirty="0"/>
              <a:t>Advocates:  </a:t>
            </a:r>
            <a:r>
              <a:rPr lang="en-US" dirty="0"/>
              <a:t>Institutions are required to make available to the complainant and respondent an advisor </a:t>
            </a:r>
            <a:r>
              <a:rPr lang="en-US" b="1" i="1" dirty="0"/>
              <a:t>at the live hearing</a:t>
            </a:r>
            <a:r>
              <a:rPr lang="en-US" dirty="0"/>
              <a:t>. </a:t>
            </a:r>
          </a:p>
          <a:p>
            <a:pPr lvl="1"/>
            <a:r>
              <a:rPr lang="en-US" dirty="0">
                <a:solidFill>
                  <a:srgbClr val="00B050"/>
                </a:solidFill>
              </a:rPr>
              <a:t>Must</a:t>
            </a:r>
            <a:r>
              <a:rPr lang="en-US" dirty="0"/>
              <a:t> conduct cross-examination of the opposing party. </a:t>
            </a:r>
          </a:p>
          <a:p>
            <a:pPr lvl="1"/>
            <a:r>
              <a:rPr lang="en-US" dirty="0">
                <a:solidFill>
                  <a:srgbClr val="FFC000"/>
                </a:solidFill>
              </a:rPr>
              <a:t>May or may not </a:t>
            </a:r>
            <a:r>
              <a:rPr lang="en-US" dirty="0"/>
              <a:t>be made available prior to hearing. (At MSU, they are.)</a:t>
            </a:r>
          </a:p>
          <a:p>
            <a:pPr lvl="1"/>
            <a:r>
              <a:rPr lang="en-US" dirty="0">
                <a:solidFill>
                  <a:srgbClr val="FFC000"/>
                </a:solidFill>
              </a:rPr>
              <a:t>May or may not </a:t>
            </a:r>
            <a:r>
              <a:rPr lang="en-US" dirty="0"/>
              <a:t>be an attorney.</a:t>
            </a:r>
          </a:p>
          <a:p>
            <a:r>
              <a:rPr lang="en-US" b="1" dirty="0"/>
              <a:t>“Decision-Makers”: </a:t>
            </a:r>
            <a:r>
              <a:rPr lang="en-US" dirty="0"/>
              <a:t>Responsible for deciding the ultimate question of responsibility or non-responsibility at a live, recorded hearing, and for determining disciplinary sanctions.</a:t>
            </a:r>
          </a:p>
          <a:p>
            <a:pPr lvl="1"/>
            <a:r>
              <a:rPr lang="en-US" dirty="0">
                <a:solidFill>
                  <a:srgbClr val="00B050"/>
                </a:solidFill>
              </a:rPr>
              <a:t>Must</a:t>
            </a:r>
            <a:r>
              <a:rPr lang="en-US" dirty="0"/>
              <a:t> make determinations as to the permissibility of cross-examination questions, and explain rationale for excluding any question.</a:t>
            </a:r>
          </a:p>
          <a:p>
            <a:pPr lvl="1"/>
            <a:r>
              <a:rPr lang="en-US" dirty="0">
                <a:solidFill>
                  <a:srgbClr val="00B050"/>
                </a:solidFill>
              </a:rPr>
              <a:t>Must</a:t>
            </a:r>
            <a:r>
              <a:rPr lang="en-US" dirty="0"/>
              <a:t> make final determination, with assistance from investigation memorandum, on admissibility of evidence.</a:t>
            </a:r>
          </a:p>
          <a:p>
            <a:pPr lvl="1"/>
            <a:r>
              <a:rPr lang="en-US" dirty="0">
                <a:solidFill>
                  <a:srgbClr val="00B050"/>
                </a:solidFill>
              </a:rPr>
              <a:t>Must</a:t>
            </a:r>
            <a:r>
              <a:rPr lang="en-US" dirty="0"/>
              <a:t> prepare a written determination explaining result of hearing, including responsibility/non-responsibility, procedural steps in investigation, findings of fact, application of fact to institution policies, disciplinary sanctions, and appeal procedures.</a:t>
            </a:r>
          </a:p>
          <a:p>
            <a:pPr lvl="1"/>
            <a:r>
              <a:rPr lang="en-US" dirty="0">
                <a:solidFill>
                  <a:srgbClr val="FFC000"/>
                </a:solidFill>
              </a:rPr>
              <a:t>May be </a:t>
            </a:r>
            <a:r>
              <a:rPr lang="en-US" dirty="0"/>
              <a:t>a single individual or a panel. (At MSU, normally an individual.)</a:t>
            </a:r>
          </a:p>
          <a:p>
            <a:pPr lvl="1"/>
            <a:r>
              <a:rPr lang="en-US" dirty="0">
                <a:solidFill>
                  <a:srgbClr val="FF0000"/>
                </a:solidFill>
              </a:rPr>
              <a:t>Must not </a:t>
            </a:r>
            <a:r>
              <a:rPr lang="en-US" dirty="0"/>
              <a:t>be the same person as Title IX Coordinator or investigator. </a:t>
            </a:r>
          </a:p>
          <a:p>
            <a:r>
              <a:rPr lang="en-US" b="1" dirty="0"/>
              <a:t>Appellate Decision-Makers</a:t>
            </a:r>
          </a:p>
          <a:p>
            <a:pPr lvl="1"/>
            <a:r>
              <a:rPr lang="en-US" dirty="0">
                <a:solidFill>
                  <a:srgbClr val="00B050"/>
                </a:solidFill>
              </a:rPr>
              <a:t>Must</a:t>
            </a:r>
            <a:r>
              <a:rPr lang="en-US" dirty="0"/>
              <a:t> review appeals by complainants or respondents for procedural errors or new evidence that could not have previously been presented.</a:t>
            </a:r>
          </a:p>
          <a:p>
            <a:pPr lvl="1"/>
            <a:r>
              <a:rPr lang="en-US" dirty="0">
                <a:solidFill>
                  <a:srgbClr val="FF0000"/>
                </a:solidFill>
              </a:rPr>
              <a:t>May not </a:t>
            </a:r>
            <a:r>
              <a:rPr lang="en-US" dirty="0"/>
              <a:t>be the same person as Title IX Coordinator, investigator, or original decision maker.</a:t>
            </a:r>
          </a:p>
          <a:p>
            <a:pPr lvl="1"/>
            <a:endParaRPr lang="en-US" b="1" dirty="0"/>
          </a:p>
          <a:p>
            <a:endParaRPr lang="en-US" dirty="0"/>
          </a:p>
        </p:txBody>
      </p:sp>
    </p:spTree>
    <p:custDataLst>
      <p:tags r:id="rId1"/>
    </p:custDataLst>
    <p:extLst>
      <p:ext uri="{BB962C8B-B14F-4D97-AF65-F5344CB8AC3E}">
        <p14:creationId xmlns:p14="http://schemas.microsoft.com/office/powerpoint/2010/main" val="206257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B32035-D7EB-4EB6-B9F6-B53B21D447E3}"/>
              </a:ext>
              <a:ext uri="{C183D7F6-B498-43B3-948B-1728B52AA6E4}">
                <adec:decorative xmlns:adec="http://schemas.microsoft.com/office/drawing/2017/decorative" val="1"/>
              </a:ext>
            </a:extLst>
          </p:cNvPr>
          <p:cNvSpPr/>
          <p:nvPr/>
        </p:nvSpPr>
        <p:spPr>
          <a:xfrm>
            <a:off x="528794" y="5505061"/>
            <a:ext cx="10939401" cy="933061"/>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65C911-93E9-4531-8631-AFB4A00595B4}"/>
              </a:ext>
            </a:extLst>
          </p:cNvPr>
          <p:cNvSpPr>
            <a:spLocks noGrp="1"/>
          </p:cNvSpPr>
          <p:nvPr>
            <p:ph type="title"/>
          </p:nvPr>
        </p:nvSpPr>
        <p:spPr>
          <a:xfrm>
            <a:off x="438579" y="98149"/>
            <a:ext cx="11029616" cy="1188720"/>
          </a:xfrm>
        </p:spPr>
        <p:txBody>
          <a:bodyPr>
            <a:normAutofit/>
          </a:bodyPr>
          <a:lstStyle/>
          <a:p>
            <a:r>
              <a:rPr lang="en-US" sz="3600" dirty="0"/>
              <a:t>TITLE IX SEXUAL HARASSMENT</a:t>
            </a:r>
          </a:p>
        </p:txBody>
      </p:sp>
      <p:sp>
        <p:nvSpPr>
          <p:cNvPr id="3" name="Content Placeholder 2">
            <a:extLst>
              <a:ext uri="{FF2B5EF4-FFF2-40B4-BE49-F238E27FC236}">
                <a16:creationId xmlns:a16="http://schemas.microsoft.com/office/drawing/2014/main" id="{20D135F9-58EF-41B8-98F4-BFC1CCE37D73}"/>
              </a:ext>
            </a:extLst>
          </p:cNvPr>
          <p:cNvSpPr>
            <a:spLocks noGrp="1"/>
          </p:cNvSpPr>
          <p:nvPr>
            <p:ph idx="1"/>
          </p:nvPr>
        </p:nvSpPr>
        <p:spPr>
          <a:xfrm>
            <a:off x="528794" y="1286869"/>
            <a:ext cx="10849186" cy="5328534"/>
          </a:xfrm>
        </p:spPr>
        <p:txBody>
          <a:bodyPr>
            <a:normAutofit/>
          </a:bodyPr>
          <a:lstStyle/>
          <a:p>
            <a:pPr marL="0" indent="0">
              <a:buNone/>
            </a:pPr>
            <a:r>
              <a:rPr lang="en-US" b="1" dirty="0"/>
              <a:t>TITLE IX SEXUAL HARASSMENT: Conduct on the basis of sex that falls within one or more of three categories:</a:t>
            </a:r>
          </a:p>
          <a:p>
            <a:r>
              <a:rPr lang="en-US" b="1" dirty="0"/>
              <a:t>Quid Pro Quo Harassment</a:t>
            </a:r>
            <a:r>
              <a:rPr lang="en-US" dirty="0"/>
              <a:t>: When an employee of HCC conditions the provision of an aid, benefit, or service of the College on an individual’s participation in unwelcome sexual conduct</a:t>
            </a:r>
          </a:p>
          <a:p>
            <a:r>
              <a:rPr lang="en-US" b="1" dirty="0"/>
              <a:t>Hostile Environment Harassment: </a:t>
            </a:r>
            <a:r>
              <a:rPr lang="en-US" dirty="0"/>
              <a:t>When conduct on the basis of sex is sufficiently severe, pervasive, and objectively offensive, as determined by a reasonable person, that it effectively denies a person equal access to HCC programs or activities.</a:t>
            </a:r>
          </a:p>
          <a:p>
            <a:pPr lvl="1"/>
            <a:r>
              <a:rPr lang="en-US" b="1" dirty="0"/>
              <a:t>Objective and Subjective Requirements: </a:t>
            </a:r>
            <a:r>
              <a:rPr lang="en-US" dirty="0"/>
              <a:t>The complainant must actually be subjectively offended AND the conduct must by judged by an objective “reasonable person” standard to be offensive.</a:t>
            </a:r>
          </a:p>
          <a:p>
            <a:pPr lvl="1"/>
            <a:r>
              <a:rPr lang="en-US" b="1" dirty="0"/>
              <a:t>Severe or Pervasive:</a:t>
            </a:r>
            <a:r>
              <a:rPr lang="en-US" dirty="0"/>
              <a:t> Another objective standard. Some actions, such as groping or direct insults or threats, may be harassment despite happening only one time, if a reasonable person could determine that one instance is “pervasive enough” to deny equal access. NOTE that this requirement only applies to Hostile Environment Harassment. Offenses like sexual assault and domestic violence need not meet the “severe and pervasive” requirement.</a:t>
            </a:r>
          </a:p>
          <a:p>
            <a:r>
              <a:rPr lang="en-US" b="1" dirty="0"/>
              <a:t>Sexual Violence: </a:t>
            </a:r>
            <a:r>
              <a:rPr lang="en-US" dirty="0"/>
              <a:t>Sexual assault, domestic violence, dating violence, or stalking, as defined by policy.</a:t>
            </a:r>
          </a:p>
          <a:p>
            <a:pPr marL="0" indent="0" algn="just">
              <a:buNone/>
            </a:pPr>
            <a:r>
              <a:rPr lang="en-US" b="1" dirty="0"/>
              <a:t>MSU’s “Program or Activity”: </a:t>
            </a:r>
            <a:r>
              <a:rPr lang="en-US" dirty="0"/>
              <a:t>Sexual Harassment meets this definition if it occurs at any campus or facility operated by the University, or in connection with any program or activity of the University. Sexual misconduct that does not meet this standard is nonetheless handled under the same MSU policy—OP 3.04—with a few specific variations.</a:t>
            </a:r>
            <a:endParaRPr lang="en-US" b="1" dirty="0"/>
          </a:p>
        </p:txBody>
      </p:sp>
    </p:spTree>
    <p:custDataLst>
      <p:tags r:id="rId1"/>
    </p:custDataLst>
    <p:extLst>
      <p:ext uri="{BB962C8B-B14F-4D97-AF65-F5344CB8AC3E}">
        <p14:creationId xmlns:p14="http://schemas.microsoft.com/office/powerpoint/2010/main" val="31171336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PROJECT_OPEN" val="0"/>
  <p:tag name="ARTICULATE_SLIDE_COUNT" val="3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ividendVTI">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docProps/app.xml><?xml version="1.0" encoding="utf-8"?>
<Properties xmlns="http://schemas.openxmlformats.org/officeDocument/2006/extended-properties" xmlns:vt="http://schemas.openxmlformats.org/officeDocument/2006/docPropsVTypes">
  <TotalTime>1398</TotalTime>
  <Words>5246</Words>
  <Application>Microsoft Office PowerPoint</Application>
  <PresentationFormat>Widescreen</PresentationFormat>
  <Paragraphs>263</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Franklin Gothic Book</vt:lpstr>
      <vt:lpstr>Franklin Gothic Demi</vt:lpstr>
      <vt:lpstr>Wingdings 2</vt:lpstr>
      <vt:lpstr>DividendVTI</vt:lpstr>
      <vt:lpstr>TITLE IX  AT MSU</vt:lpstr>
      <vt:lpstr>The basic structure of federal sexual misconduct laws In higher ed, 2011-2019</vt:lpstr>
      <vt:lpstr>The basic structure of federal sexual misconduct laws In higher ed, 2020</vt:lpstr>
      <vt:lpstr>TRAINING REQUIREMENTS</vt:lpstr>
      <vt:lpstr>TRAINING REQUIREMENTS</vt:lpstr>
      <vt:lpstr>TITLE IX INVESTIGATIONS</vt:lpstr>
      <vt:lpstr>TITLE IX COMPLIANCE PERSONNEL, Part 1</vt:lpstr>
      <vt:lpstr>TITLE IX COMPLIANCE PERSONNEL, Part 2</vt:lpstr>
      <vt:lpstr>TITLE IX SEXUAL HARASSMENT</vt:lpstr>
      <vt:lpstr>SEXUAL VIOLENCE</vt:lpstr>
      <vt:lpstr>SEXUAL MISCONDUCT</vt:lpstr>
      <vt:lpstr>CONSENT, FORCE &amp; COERCION</vt:lpstr>
      <vt:lpstr>BASIC steps for an investigation </vt:lpstr>
      <vt:lpstr>YOUR ROLE AS AN INVESTIGATOR</vt:lpstr>
      <vt:lpstr>INVESTIGATION OVERVIEW</vt:lpstr>
      <vt:lpstr>INVESTIGATION PROCEDURE</vt:lpstr>
      <vt:lpstr>INVESTIGATION TIPS</vt:lpstr>
      <vt:lpstr>INVESTIGATION TIPS</vt:lpstr>
      <vt:lpstr>TITLE IX  ADVISING</vt:lpstr>
      <vt:lpstr>THE ADVISOR’S ROLE</vt:lpstr>
      <vt:lpstr>ADVISING CONSIDERATIONS</vt:lpstr>
      <vt:lpstr>HEARING ADVISORS</vt:lpstr>
      <vt:lpstr>TITLE IX ADJUDICATION</vt:lpstr>
      <vt:lpstr>THE ADJUDICATOR’S ROLE</vt:lpstr>
      <vt:lpstr>THE Investigative Report</vt:lpstr>
      <vt:lpstr>THE Live Hearing</vt:lpstr>
      <vt:lpstr>THE Live Hearing</vt:lpstr>
      <vt:lpstr>Relevance of questions and Evidence</vt:lpstr>
      <vt:lpstr>LIVE TESTIMONY REQUIRED</vt:lpstr>
      <vt:lpstr>Written Determination</vt:lpstr>
      <vt:lpstr>APPEALS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Harvey, Brett</dc:creator>
  <cp:lastModifiedBy>Matthew McClung</cp:lastModifiedBy>
  <cp:revision>28</cp:revision>
  <dcterms:created xsi:type="dcterms:W3CDTF">2020-10-15T14:10:59Z</dcterms:created>
  <dcterms:modified xsi:type="dcterms:W3CDTF">2020-10-21T18:53:14Z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28C351B5-7224-4572-8AB5-D273BE7B9D4F</vt:lpwstr>
  </property>
  <property fmtid="{D5CDD505-2E9C-101B-9397-08002B2CF9AE}" pid="3" name="ArticulatePath">
    <vt:lpwstr>HCC Title IX Training</vt:lpwstr>
  </property>
</Properties>
</file>